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5" r:id="rId8"/>
    <p:sldId id="266" r:id="rId9"/>
    <p:sldId id="262" r:id="rId10"/>
    <p:sldId id="263" r:id="rId11"/>
    <p:sldId id="267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5F58DE-D50B-461A-985C-27FF37D12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5B546F7-0D07-4374-B11C-423AF9E4F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53AD53-4EC2-4EC8-BAC5-267717F9C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429001-67A2-4BCD-805E-F0607111A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A91931-8E0B-4F26-8D78-3FFCD5C0F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027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4170FF-7A57-4C56-860E-29B93F41A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8E5F21E-414A-410E-8C6E-E97096DB6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0323B7-624D-4A3A-8C19-E1A6A84FB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038094-E7D6-46DF-B931-862526AA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39B14C-99B2-42CD-A25A-D5F729375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83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8EE60A3-4F0D-4CDE-A905-42E18CDC0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B718C36-D06D-4207-80B9-645C23CC5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B6814D-195C-408E-83E8-A9101FFD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7B65A9-5E73-4696-B0FF-7B5A3385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B2F694-1C6D-4DBF-ACF6-81C4F31CA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061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EA8E80-207B-4CD4-A693-1DC3B14CB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4DFD8C-9BE0-4DD4-BA3C-F081D32F8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66A022-FBDA-46C4-9099-300F4925B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64B168-EAC8-438B-B9A7-703B9AB0D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6A8AF3-1BB1-478C-B4A2-4CD81E2A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75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FE4F34-11FE-41C9-97C8-A087E6323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B4F8C7-5A0F-48E6-B7F9-B6447343B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F910DE-7AF2-4D2A-9B9D-0004FBCB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88FA51-0805-4FC9-A5A6-1C4E38952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E14985-C5EA-458F-8408-F3B826094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709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8985B2-4577-4272-B107-1AE8C3113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EC3A75-A340-4D9E-AD71-02FFA6ACE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477C23-8F92-4F55-8171-7AE328C11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66E195-8AAE-479A-A8F3-43A8889A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0D15CB7-5638-40E5-A901-EDC2ECE90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DFDA71C-2D4A-4916-A353-BF3EC1E89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98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09D7D3-926A-4B0F-A332-45F9E9C8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E4D1F8-D65A-4347-ADAB-7B6E1A81F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13F16D6-9DF8-4F70-A0A6-804716C8E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484E570-9F6B-46B6-8756-35F3762EF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6680244-101B-4474-8C0B-44BB4FCDF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D72B972-8412-4F3C-8FFA-CCE2B40C2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3CAD2A1-156F-47DA-8C8A-74D1AC8D7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B44BF9F-1D90-48A8-B732-843CFFEEA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761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2EA7D3-A2C4-4421-BC47-85F7D42DB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BFDB165-4D08-4D43-A577-FDB8D9DFB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C541096-7CA8-4E3B-9BED-3C012B222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CA5EC76-3CB8-4178-BA68-CF5E8C3F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04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6714A2E-1797-40B4-B842-FD27C5E1B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16E27D1-7305-4523-ACA7-32A62B832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08D2400-5F4F-47BA-9EE5-DA346288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4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1F47F6-DA2C-450F-9294-7F567DA25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C306E2-CE30-4D75-ADEA-5E6C98CE9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C507EF-A9BE-4128-A667-6F2A13A69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DA61BC-45EE-4828-9252-4F2B125BF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65C928F-E2E4-49F6-B03A-8D529F54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3C8707-621B-4F79-A006-EE753F961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8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1A883E-590C-48C0-BB57-F5EE92B64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402DB99-81D7-4DF3-982D-BE2BA1A68F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789E990-C585-4DF3-8FBC-707034F1A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B1398B-BC62-472A-AA2C-18514D903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E1A7B54-765F-465E-A321-F09A4FE4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2F79727-476C-4723-ABAD-0F5B5BA66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691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3DCB031-FEF8-44ED-B169-9B7956C2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BAEEF5-74D5-494D-8DF9-732F3E0B1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1765B5-8005-4D8E-B1DE-C513902840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E2CF7-CD36-4865-AA6A-34D351AF0918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3DC392-3746-4667-A9DE-254C40A89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4DAF2E-4CD8-4DFF-BE1D-C0688CCE1F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397BF-F4FC-40FC-A0E7-727B61ABDB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63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parteilfuturo.it/blog/esperti/una-tavola-rotonda-per-la-trasparenza-il-monitoraggio-civico-che-vogliamo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eareinwonderlandblog.blogspot.com/2015/04/grazie.htm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enanews.it/attualita/cronaca/siena-medico-con-le-mani-troppo-lunghe-e-accusato-di-15-violenze-sessuali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zaesalutesilviadedonno.it/16-12-2016/rapporto-medico-paziente-definizione-caratteristiche-specifiche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rsi.unibs.it/sites/cdl/files/2021-10/modulo%20studente%20interno%20-%20non%20conv_0.doc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rsi.unibs.it/sites/cdl/files/2021-10/Lettera_motivazione_internato_non_conv.docx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rsi.unibs.it/sites/cdl/files/2021-10/Lettera_motivazione_internato_non_conv.docx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DF_file_icon.sv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www.thebluediamondgallery.com/handwriting/e/email.html" TargetMode="Externa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164A88-0F92-4AA8-9726-1D0E4BB98A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5400"/>
              <a:t>AFP a scelta presso enti «non convenzionati»</a:t>
            </a:r>
            <a:endParaRPr lang="it-IT" sz="54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209872-9DD7-4405-8D42-1673230BA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4078"/>
            <a:ext cx="9144000" cy="1343722"/>
          </a:xfrm>
        </p:spPr>
        <p:txBody>
          <a:bodyPr/>
          <a:lstStyle/>
          <a:p>
            <a:r>
              <a:rPr lang="it-IT"/>
              <a:t>9 step da seguire per poter svolgere le AFP a libera scelta presso enti non convenzionati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0F560B6-F00F-448E-9B3F-BC477ACF0246}"/>
              </a:ext>
            </a:extLst>
          </p:cNvPr>
          <p:cNvSpPr txBox="1"/>
          <p:nvPr/>
        </p:nvSpPr>
        <p:spPr>
          <a:xfrm>
            <a:off x="8062332" y="6335486"/>
            <a:ext cx="3958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Segreteria didattica Ciclo Unico Area Medica</a:t>
            </a:r>
          </a:p>
        </p:txBody>
      </p:sp>
    </p:spTree>
    <p:extLst>
      <p:ext uri="{BB962C8B-B14F-4D97-AF65-F5344CB8AC3E}">
        <p14:creationId xmlns:p14="http://schemas.microsoft.com/office/powerpoint/2010/main" val="2960131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1DA40F5-7375-45CC-8900-CAB2C195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9</a:t>
            </a: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 Discussione in CCdS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C4000E-DA4B-44AC-B763-FB8D08571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/>
              <a:t>Attendere la discussione per l’eventuale approvazione o meno al successivo Consiglio del Corso di Studi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Immagine 8" descr="Immagine che contiene occhiali&#10;&#10;Descrizione generata automaticamente">
            <a:extLst>
              <a:ext uri="{FF2B5EF4-FFF2-40B4-BE49-F238E27FC236}">
                <a16:creationId xmlns:a16="http://schemas.microsoft.com/office/drawing/2014/main" id="{0653010B-1585-444F-BC45-25408E6D0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13998" y="1782981"/>
            <a:ext cx="5815856" cy="4361892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73AF609-1CDA-47FB-AECA-D73DE0A016E6}"/>
              </a:ext>
            </a:extLst>
          </p:cNvPr>
          <p:cNvSpPr txBox="1"/>
          <p:nvPr/>
        </p:nvSpPr>
        <p:spPr>
          <a:xfrm>
            <a:off x="8118088" y="6335486"/>
            <a:ext cx="390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Segreteria didattica Ciclo Unico Area Medica</a:t>
            </a:r>
          </a:p>
        </p:txBody>
      </p:sp>
    </p:spTree>
    <p:extLst>
      <p:ext uri="{BB962C8B-B14F-4D97-AF65-F5344CB8AC3E}">
        <p14:creationId xmlns:p14="http://schemas.microsoft.com/office/powerpoint/2010/main" val="1032465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E42DF1-E01B-4D9D-BEDE-85F775669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6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Segreteria</a:t>
            </a:r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6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didattica</a:t>
            </a:r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6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Ciclo</a:t>
            </a:r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Unico Area Medica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Segnaposto immagine 5">
            <a:extLst>
              <a:ext uri="{FF2B5EF4-FFF2-40B4-BE49-F238E27FC236}">
                <a16:creationId xmlns:a16="http://schemas.microsoft.com/office/drawing/2014/main" id="{0281041F-EC16-4A73-8295-9C6F47C1026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273" r="4726" b="-1"/>
          <a:stretch/>
        </p:blipFill>
        <p:spPr>
          <a:xfrm>
            <a:off x="2514990" y="2427541"/>
            <a:ext cx="7106921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24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3F173D-4795-4A72-9076-4B0E9092E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b="1"/>
              <a:t>1</a:t>
            </a:r>
            <a:r>
              <a:rPr lang="en-US" sz="4100"/>
              <a:t>. Preventivo parere favorevole UNIBS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7FEE6A-387D-4992-8C59-A369D11CE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/>
              <a:t>Contattare</a:t>
            </a:r>
            <a:r>
              <a:rPr lang="en-US" sz="2000" dirty="0"/>
              <a:t> </a:t>
            </a:r>
            <a:r>
              <a:rPr lang="en-US" sz="2000"/>
              <a:t>il</a:t>
            </a:r>
            <a:r>
              <a:rPr lang="en-US" sz="2000" dirty="0"/>
              <a:t> </a:t>
            </a:r>
            <a:r>
              <a:rPr lang="en-US" sz="2000"/>
              <a:t>Docente</a:t>
            </a:r>
            <a:r>
              <a:rPr lang="en-US" sz="2000" dirty="0"/>
              <a:t> </a:t>
            </a:r>
            <a:r>
              <a:rPr lang="en-US" sz="2000"/>
              <a:t>universitario</a:t>
            </a:r>
            <a:r>
              <a:rPr lang="en-US" sz="2000" dirty="0"/>
              <a:t> di </a:t>
            </a:r>
            <a:r>
              <a:rPr lang="en-US" sz="2000"/>
              <a:t>Riferimento</a:t>
            </a:r>
            <a:r>
              <a:rPr lang="en-US" sz="2000" dirty="0"/>
              <a:t> del </a:t>
            </a:r>
            <a:r>
              <a:rPr lang="en-US" sz="2000"/>
              <a:t>tirocinio</a:t>
            </a:r>
            <a:r>
              <a:rPr lang="en-US" sz="2000" dirty="0"/>
              <a:t> </a:t>
            </a:r>
            <a:r>
              <a:rPr lang="en-US" sz="2000"/>
              <a:t>che</a:t>
            </a:r>
            <a:r>
              <a:rPr lang="en-US" sz="2000" dirty="0"/>
              <a:t> </a:t>
            </a:r>
            <a:r>
              <a:rPr lang="en-US" sz="2000"/>
              <a:t>si</a:t>
            </a:r>
            <a:r>
              <a:rPr lang="en-US" sz="2000" dirty="0"/>
              <a:t> </a:t>
            </a:r>
            <a:r>
              <a:rPr lang="en-US" sz="2000"/>
              <a:t>vuole</a:t>
            </a:r>
            <a:r>
              <a:rPr lang="en-US" sz="2000" dirty="0"/>
              <a:t> </a:t>
            </a:r>
            <a:r>
              <a:rPr lang="en-US" sz="2000"/>
              <a:t>svolgere</a:t>
            </a:r>
            <a:r>
              <a:rPr lang="en-US" sz="2000" dirty="0"/>
              <a:t> per </a:t>
            </a:r>
            <a:r>
              <a:rPr lang="en-US" sz="2000"/>
              <a:t>richiedere</a:t>
            </a:r>
            <a:r>
              <a:rPr lang="en-US" sz="2000" dirty="0"/>
              <a:t> </a:t>
            </a:r>
            <a:r>
              <a:rPr lang="en-US" sz="2000"/>
              <a:t>il</a:t>
            </a:r>
            <a:r>
              <a:rPr lang="en-US" sz="2000" dirty="0"/>
              <a:t> </a:t>
            </a:r>
            <a:r>
              <a:rPr lang="en-US" sz="2000"/>
              <a:t>parere</a:t>
            </a:r>
            <a:r>
              <a:rPr lang="en-US" sz="2000" dirty="0"/>
              <a:t> </a:t>
            </a:r>
            <a:r>
              <a:rPr lang="en-US" sz="2000"/>
              <a:t>favorevole</a:t>
            </a:r>
            <a:r>
              <a:rPr lang="en-US" sz="2000" dirty="0"/>
              <a:t> </a:t>
            </a:r>
            <a:r>
              <a:rPr lang="en-US" sz="2000"/>
              <a:t>allo</a:t>
            </a:r>
            <a:r>
              <a:rPr lang="en-US" sz="2000" dirty="0"/>
              <a:t> </a:t>
            </a:r>
            <a:r>
              <a:rPr lang="en-US" sz="2000"/>
              <a:t>svolgimento</a:t>
            </a:r>
            <a:r>
              <a:rPr lang="en-US" sz="2000" dirty="0"/>
              <a:t> </a:t>
            </a:r>
            <a:r>
              <a:rPr lang="en-US" sz="2000"/>
              <a:t>presso</a:t>
            </a:r>
            <a:r>
              <a:rPr lang="en-US" sz="2000" dirty="0"/>
              <a:t> una </a:t>
            </a:r>
            <a:r>
              <a:rPr lang="en-US" sz="2000"/>
              <a:t>struttura</a:t>
            </a:r>
            <a:r>
              <a:rPr lang="en-US" sz="2000" dirty="0"/>
              <a:t> «non </a:t>
            </a:r>
            <a:r>
              <a:rPr lang="en-US" sz="2000"/>
              <a:t>convenzionata</a:t>
            </a:r>
            <a:r>
              <a:rPr lang="en-US" sz="2000" dirty="0"/>
              <a:t>»</a:t>
            </a:r>
          </a:p>
        </p:txBody>
      </p:sp>
      <p:pic>
        <p:nvPicPr>
          <p:cNvPr id="8" name="Immagine 7" descr="Immagine che contiene persona, uomo, interni, posando&#10;&#10;Descrizione generata automaticamente">
            <a:extLst>
              <a:ext uri="{FF2B5EF4-FFF2-40B4-BE49-F238E27FC236}">
                <a16:creationId xmlns:a16="http://schemas.microsoft.com/office/drawing/2014/main" id="{DBD4F3F2-F139-42C3-B1AD-F056F385F9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48826" r="9604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668C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5C039CB-F809-483D-A4EB-B3A6B03C4EC6}"/>
              </a:ext>
            </a:extLst>
          </p:cNvPr>
          <p:cNvSpPr txBox="1"/>
          <p:nvPr/>
        </p:nvSpPr>
        <p:spPr>
          <a:xfrm>
            <a:off x="8095785" y="6313143"/>
            <a:ext cx="3960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Segreteria didattica Ciclo Unico Area Medica</a:t>
            </a:r>
          </a:p>
        </p:txBody>
      </p:sp>
    </p:spTree>
    <p:extLst>
      <p:ext uri="{BB962C8B-B14F-4D97-AF65-F5344CB8AC3E}">
        <p14:creationId xmlns:p14="http://schemas.microsoft.com/office/powerpoint/2010/main" val="209026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6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63F173D-4795-4A72-9076-4B0E9092E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Disponibilità ente ospitante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7FEE6A-387D-4992-8C59-A369D11CE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/>
              <a:t>Contattare il Responsabile dell’Unità Operativa di riferimento dell’ente ospitante al fine di richiedere la possibilità di frequentare la struttura 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Immagine 14">
            <a:extLst>
              <a:ext uri="{FF2B5EF4-FFF2-40B4-BE49-F238E27FC236}">
                <a16:creationId xmlns:a16="http://schemas.microsoft.com/office/drawing/2014/main" id="{115D7E62-99F2-4034-B63D-4CBF4E739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464" r="1" b="1"/>
          <a:stretch/>
        </p:blipFill>
        <p:spPr>
          <a:xfrm>
            <a:off x="5295320" y="2156505"/>
            <a:ext cx="6253212" cy="3614844"/>
          </a:xfrm>
          <a:prstGeom prst="rect">
            <a:avLst/>
          </a:prstGeom>
        </p:spPr>
      </p:pic>
      <p:grpSp>
        <p:nvGrpSpPr>
          <p:cNvPr id="74" name="Group 73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13770C2-C203-4F36-BC07-9BD14592C141}"/>
              </a:ext>
            </a:extLst>
          </p:cNvPr>
          <p:cNvSpPr txBox="1"/>
          <p:nvPr/>
        </p:nvSpPr>
        <p:spPr>
          <a:xfrm>
            <a:off x="8173843" y="6314853"/>
            <a:ext cx="3847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Segreteria didattica Ciclo Unico Area Medica</a:t>
            </a:r>
          </a:p>
        </p:txBody>
      </p:sp>
    </p:spTree>
    <p:extLst>
      <p:ext uri="{BB962C8B-B14F-4D97-AF65-F5344CB8AC3E}">
        <p14:creationId xmlns:p14="http://schemas.microsoft.com/office/powerpoint/2010/main" val="160436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E58124-FE99-413F-8491-A0233AEA8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182588" cy="1600200"/>
          </a:xfrm>
        </p:spPr>
        <p:txBody>
          <a:bodyPr>
            <a:normAutofit/>
          </a:bodyPr>
          <a:lstStyle/>
          <a:p>
            <a:r>
              <a:rPr lang="it-IT" sz="4400" b="1" dirty="0"/>
              <a:t>3</a:t>
            </a:r>
            <a:r>
              <a:rPr lang="it-IT" sz="4000" dirty="0"/>
              <a:t>. Stampa modulo cartaceo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DD7A82-818A-41EF-85E4-3E396B9AB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56849"/>
            <a:ext cx="3932237" cy="672152"/>
          </a:xfrm>
        </p:spPr>
        <p:txBody>
          <a:bodyPr>
            <a:normAutofit/>
          </a:bodyPr>
          <a:lstStyle/>
          <a:p>
            <a:r>
              <a:rPr lang="it-IT" sz="2000" dirty="0"/>
              <a:t>Stampare il «</a:t>
            </a:r>
            <a:r>
              <a:rPr lang="it-IT" sz="2000" dirty="0">
                <a:hlinkClick r:id="rId2"/>
              </a:rPr>
              <a:t>Modulo richiesta presso enti non convenzionati</a:t>
            </a:r>
            <a:r>
              <a:rPr lang="it-IT" sz="2000" dirty="0"/>
              <a:t>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164A296-377D-41A6-B2E6-5D07D98DD2F9}"/>
              </a:ext>
            </a:extLst>
          </p:cNvPr>
          <p:cNvSpPr txBox="1"/>
          <p:nvPr/>
        </p:nvSpPr>
        <p:spPr>
          <a:xfrm>
            <a:off x="8240751" y="6335486"/>
            <a:ext cx="39512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Segreteria didattica Ciclo Unico Area Medica</a:t>
            </a:r>
          </a:p>
        </p:txBody>
      </p:sp>
      <p:sp>
        <p:nvSpPr>
          <p:cNvPr id="7" name="Segnaposto immagine 6">
            <a:extLst>
              <a:ext uri="{FF2B5EF4-FFF2-40B4-BE49-F238E27FC236}">
                <a16:creationId xmlns:a16="http://schemas.microsoft.com/office/drawing/2014/main" id="{83271999-88E3-4A51-9D65-D8A97A710E3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2502FBE8-D83E-46F4-9905-3CBE2F4D3F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187" y="987426"/>
            <a:ext cx="6169025" cy="4968758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E2A736B3-9152-4ADB-BC0D-379AC7B7940D}"/>
              </a:ext>
            </a:extLst>
          </p:cNvPr>
          <p:cNvSpPr/>
          <p:nvPr/>
        </p:nvSpPr>
        <p:spPr>
          <a:xfrm>
            <a:off x="5183187" y="4379053"/>
            <a:ext cx="2140402" cy="2265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A20072DC-5147-445A-B92D-6E96AD7A1B78}"/>
              </a:ext>
            </a:extLst>
          </p:cNvPr>
          <p:cNvCxnSpPr/>
          <p:nvPr/>
        </p:nvCxnSpPr>
        <p:spPr>
          <a:xfrm flipH="1">
            <a:off x="7484401" y="4504888"/>
            <a:ext cx="37608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51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8AD44A-E361-4BCA-8FA5-A56DE647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400" b="1" dirty="0"/>
              <a:t>4</a:t>
            </a:r>
            <a:r>
              <a:rPr lang="it-IT" sz="4000" b="1" dirty="0"/>
              <a:t>. </a:t>
            </a:r>
            <a:r>
              <a:rPr lang="it-IT" sz="4000" dirty="0"/>
              <a:t>Compilazione modulo</a:t>
            </a:r>
          </a:p>
        </p:txBody>
      </p:sp>
      <p:pic>
        <p:nvPicPr>
          <p:cNvPr id="6" name="Segnaposto 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04056A92-E4AD-4D69-9DA5-087AA485490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" r="6018" b="2269"/>
          <a:stretch/>
        </p:blipFill>
        <p:spPr>
          <a:xfrm>
            <a:off x="4951141" y="987425"/>
            <a:ext cx="7127127" cy="5290545"/>
          </a:xfrm>
          <a:ln w="3175">
            <a:solidFill>
              <a:schemeClr val="tx1"/>
            </a:solidFill>
          </a:ln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2A8570-E2BC-4D3C-A622-BADA57496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2720897"/>
            <a:ext cx="3932237" cy="1064941"/>
          </a:xfrm>
        </p:spPr>
        <p:txBody>
          <a:bodyPr>
            <a:normAutofit/>
          </a:bodyPr>
          <a:lstStyle/>
          <a:p>
            <a:pPr algn="just"/>
            <a:r>
              <a:rPr lang="it-IT" sz="2000" dirty="0"/>
              <a:t>Dopo aver compilato tutti i campi, far firmare e timbrare il modulo al Docente di Riferimento </a:t>
            </a:r>
            <a:r>
              <a:rPr lang="it-IT" sz="2000" u="sng" dirty="0">
                <a:solidFill>
                  <a:schemeClr val="accent1"/>
                </a:solidFill>
              </a:rPr>
              <a:t>UNIBS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FB0F014-4E20-4EB5-A918-AAC0B7473297}"/>
              </a:ext>
            </a:extLst>
          </p:cNvPr>
          <p:cNvSpPr txBox="1"/>
          <p:nvPr/>
        </p:nvSpPr>
        <p:spPr>
          <a:xfrm>
            <a:off x="8119584" y="6519446"/>
            <a:ext cx="3958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Segreteria didattica Ciclo Unico Area Medica</a:t>
            </a:r>
          </a:p>
        </p:txBody>
      </p:sp>
    </p:spTree>
    <p:extLst>
      <p:ext uri="{BB962C8B-B14F-4D97-AF65-F5344CB8AC3E}">
        <p14:creationId xmlns:p14="http://schemas.microsoft.com/office/powerpoint/2010/main" val="2415305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8AD44A-E361-4BCA-8FA5-A56DE647F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22" y="814040"/>
            <a:ext cx="3122341" cy="1058282"/>
          </a:xfrm>
        </p:spPr>
        <p:txBody>
          <a:bodyPr>
            <a:normAutofit fontScale="90000"/>
          </a:bodyPr>
          <a:lstStyle/>
          <a:p>
            <a:r>
              <a:rPr lang="it-IT" sz="4400" b="1" dirty="0"/>
              <a:t>5</a:t>
            </a:r>
            <a:r>
              <a:rPr lang="it-IT" dirty="0"/>
              <a:t>. </a:t>
            </a:r>
            <a:r>
              <a:rPr lang="it-IT" sz="4000" dirty="0"/>
              <a:t>Compilazione modulo</a:t>
            </a: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2A8570-E2BC-4D3C-A622-BADA57496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4436" y="2665140"/>
            <a:ext cx="3932237" cy="87537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sz="2400" dirty="0"/>
              <a:t>Far apporre il timbro e la firma al </a:t>
            </a:r>
            <a:r>
              <a:rPr lang="it-IT" sz="2400" u="sng" dirty="0"/>
              <a:t>Responsabile dell’Unità Operativa</a:t>
            </a:r>
            <a:r>
              <a:rPr lang="it-IT" sz="2400" dirty="0"/>
              <a:t> della struttura ospitante</a:t>
            </a:r>
          </a:p>
        </p:txBody>
      </p:sp>
      <p:pic>
        <p:nvPicPr>
          <p:cNvPr id="8" name="Segnaposto immagine 7" descr="Immagine che contiene testo&#10;&#10;Descrizione generata automaticamente">
            <a:extLst>
              <a:ext uri="{FF2B5EF4-FFF2-40B4-BE49-F238E27FC236}">
                <a16:creationId xmlns:a16="http://schemas.microsoft.com/office/drawing/2014/main" id="{9C2FAA39-1DAB-436D-9DAF-BF2C6E8CE98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5" r="6018"/>
          <a:stretch/>
        </p:blipFill>
        <p:spPr>
          <a:xfrm>
            <a:off x="4873083" y="987425"/>
            <a:ext cx="7205186" cy="4873625"/>
          </a:xfrm>
          <a:ln w="3175">
            <a:solidFill>
              <a:schemeClr val="tx1"/>
            </a:solidFill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97ECE9-FF80-4E54-89F8-EBE056496059}"/>
              </a:ext>
            </a:extLst>
          </p:cNvPr>
          <p:cNvSpPr txBox="1"/>
          <p:nvPr/>
        </p:nvSpPr>
        <p:spPr>
          <a:xfrm>
            <a:off x="8173844" y="6335486"/>
            <a:ext cx="3847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Segreteria didattica Ciclo Unico Area Medica</a:t>
            </a:r>
          </a:p>
        </p:txBody>
      </p:sp>
    </p:spTree>
    <p:extLst>
      <p:ext uri="{BB962C8B-B14F-4D97-AF65-F5344CB8AC3E}">
        <p14:creationId xmlns:p14="http://schemas.microsoft.com/office/powerpoint/2010/main" val="3202901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E58124-FE99-413F-8491-A0233AEA8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4549698" cy="1600200"/>
          </a:xfrm>
        </p:spPr>
        <p:txBody>
          <a:bodyPr/>
          <a:lstStyle/>
          <a:p>
            <a:r>
              <a:rPr lang="it-IT" sz="4400" b="1" dirty="0"/>
              <a:t>6</a:t>
            </a:r>
            <a:r>
              <a:rPr lang="it-IT" dirty="0"/>
              <a:t>. </a:t>
            </a:r>
            <a:r>
              <a:rPr lang="it-IT" sz="4000" dirty="0"/>
              <a:t>Stampare lettera</a:t>
            </a: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DD7A82-818A-41EF-85E4-3E396B9AB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494" y="2756848"/>
            <a:ext cx="4123531" cy="672152"/>
          </a:xfrm>
        </p:spPr>
        <p:txBody>
          <a:bodyPr>
            <a:normAutofit/>
          </a:bodyPr>
          <a:lstStyle/>
          <a:p>
            <a:r>
              <a:rPr lang="it-IT" sz="2000" dirty="0"/>
              <a:t>Stampare la «</a:t>
            </a:r>
            <a:r>
              <a:rPr lang="it-IT" sz="2000" dirty="0">
                <a:hlinkClick r:id="rId2"/>
              </a:rPr>
              <a:t>Lettera di motivazione</a:t>
            </a:r>
            <a:r>
              <a:rPr lang="it-IT" sz="2000" dirty="0"/>
              <a:t>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6C88AE3-512D-4E92-B77E-E30D32C50DE1}"/>
              </a:ext>
            </a:extLst>
          </p:cNvPr>
          <p:cNvSpPr txBox="1"/>
          <p:nvPr/>
        </p:nvSpPr>
        <p:spPr>
          <a:xfrm>
            <a:off x="8184995" y="6467707"/>
            <a:ext cx="3847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Segreteria didattica Ciclo Unico Area Medica</a:t>
            </a:r>
          </a:p>
        </p:txBody>
      </p:sp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2AD1688B-15E9-497E-88C5-3B54C47C53D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84988A15-DF71-43D0-AD61-74BBCF246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187" y="987426"/>
            <a:ext cx="6172200" cy="5189440"/>
          </a:xfrm>
          <a:prstGeom prst="rect">
            <a:avLst/>
          </a:prstGeom>
        </p:spPr>
      </p:pic>
      <p:sp>
        <p:nvSpPr>
          <p:cNvPr id="12" name="Rettangolo 11">
            <a:extLst>
              <a:ext uri="{FF2B5EF4-FFF2-40B4-BE49-F238E27FC236}">
                <a16:creationId xmlns:a16="http://schemas.microsoft.com/office/drawing/2014/main" id="{A96813EA-4501-40BB-A261-9F159B22F3A5}"/>
              </a:ext>
            </a:extLst>
          </p:cNvPr>
          <p:cNvSpPr/>
          <p:nvPr/>
        </p:nvSpPr>
        <p:spPr>
          <a:xfrm>
            <a:off x="5183187" y="4758612"/>
            <a:ext cx="1152299" cy="1959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03A1A1A3-60B2-48E8-91E7-6A382DC91CD6}"/>
              </a:ext>
            </a:extLst>
          </p:cNvPr>
          <p:cNvCxnSpPr/>
          <p:nvPr/>
        </p:nvCxnSpPr>
        <p:spPr>
          <a:xfrm flipH="1">
            <a:off x="6410131" y="4851918"/>
            <a:ext cx="30791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218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E58124-FE99-413F-8491-A0233AEA8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159" y="646771"/>
            <a:ext cx="3721061" cy="1600200"/>
          </a:xfrm>
        </p:spPr>
        <p:txBody>
          <a:bodyPr/>
          <a:lstStyle/>
          <a:p>
            <a:r>
              <a:rPr lang="it-IT" sz="4400" b="1" dirty="0"/>
              <a:t>7</a:t>
            </a:r>
            <a:r>
              <a:rPr lang="it-IT" dirty="0"/>
              <a:t>. </a:t>
            </a:r>
            <a:r>
              <a:rPr lang="it-IT" sz="4000" dirty="0"/>
              <a:t>Compilazione lettera</a:t>
            </a: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DD7A82-818A-41EF-85E4-3E396B9AB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2159" y="2901815"/>
            <a:ext cx="3932237" cy="672152"/>
          </a:xfrm>
        </p:spPr>
        <p:txBody>
          <a:bodyPr/>
          <a:lstStyle/>
          <a:p>
            <a:r>
              <a:rPr lang="it-IT" dirty="0"/>
              <a:t>Compilare la «</a:t>
            </a:r>
            <a:r>
              <a:rPr lang="it-IT" dirty="0">
                <a:hlinkClick r:id="rId2"/>
              </a:rPr>
              <a:t>Lettera di motivazione</a:t>
            </a:r>
            <a:r>
              <a:rPr lang="it-IT" dirty="0"/>
              <a:t>»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A052092-A3CF-4AAD-9588-08F03A1197A7}"/>
              </a:ext>
            </a:extLst>
          </p:cNvPr>
          <p:cNvSpPr txBox="1"/>
          <p:nvPr/>
        </p:nvSpPr>
        <p:spPr>
          <a:xfrm>
            <a:off x="8140390" y="6519446"/>
            <a:ext cx="3958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Segreteria didattica Ciclo Unico Area Medica</a:t>
            </a:r>
          </a:p>
        </p:txBody>
      </p:sp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C8102FB3-F9B9-46F9-9A7B-557ADECF688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A0D4660E-1800-4D1C-A6B6-1CAAC8B0F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187" y="987426"/>
            <a:ext cx="6172200" cy="5189440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72830B80-BE93-43B4-90DC-C0EB4834AC71}"/>
              </a:ext>
            </a:extLst>
          </p:cNvPr>
          <p:cNvSpPr/>
          <p:nvPr/>
        </p:nvSpPr>
        <p:spPr>
          <a:xfrm>
            <a:off x="5183188" y="4721290"/>
            <a:ext cx="1180290" cy="2239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B2F63F8B-FFDA-47AF-8830-E60ABFCA0DE2}"/>
              </a:ext>
            </a:extLst>
          </p:cNvPr>
          <p:cNvCxnSpPr/>
          <p:nvPr/>
        </p:nvCxnSpPr>
        <p:spPr>
          <a:xfrm flipH="1">
            <a:off x="6456784" y="4851918"/>
            <a:ext cx="28924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56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3F173D-4795-4A72-9076-4B0E9092E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b="1" dirty="0"/>
              <a:t>8. </a:t>
            </a:r>
            <a:r>
              <a:rPr lang="en-US" sz="4000" dirty="0" err="1"/>
              <a:t>Scansione</a:t>
            </a:r>
            <a:r>
              <a:rPr lang="en-US" sz="4000" dirty="0"/>
              <a:t> ed </a:t>
            </a:r>
            <a:r>
              <a:rPr lang="en-US" sz="4000" dirty="0" err="1"/>
              <a:t>invio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7FEE6A-387D-4992-8C59-A369D11CE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3285" y="2860853"/>
            <a:ext cx="6282169" cy="2480581"/>
          </a:xfrm>
        </p:spPr>
        <p:txBody>
          <a:bodyPr vert="horz" lIns="91440" tIns="45720" rIns="91440" bIns="45720" rtlCol="0">
            <a:normAutofit/>
          </a:bodyPr>
          <a:lstStyle/>
          <a:p>
            <a:pPr marL="685800" lvl="1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en-US" sz="2000" dirty="0" err="1"/>
              <a:t>Effettuare</a:t>
            </a:r>
            <a:r>
              <a:rPr lang="en-US" sz="2000" dirty="0"/>
              <a:t> le </a:t>
            </a:r>
            <a:r>
              <a:rPr lang="en-US" sz="2000" dirty="0" err="1"/>
              <a:t>scansioni</a:t>
            </a:r>
            <a:r>
              <a:rPr lang="en-US" sz="2000" dirty="0"/>
              <a:t> </a:t>
            </a:r>
            <a:r>
              <a:rPr lang="en-US" sz="2000" b="1" dirty="0"/>
              <a:t>PDF</a:t>
            </a:r>
            <a:r>
              <a:rPr lang="en-US" sz="2000" dirty="0"/>
              <a:t> </a:t>
            </a:r>
            <a:r>
              <a:rPr lang="en-US" sz="2000" dirty="0" err="1"/>
              <a:t>dei</a:t>
            </a:r>
            <a:r>
              <a:rPr lang="en-US" sz="2000" dirty="0"/>
              <a:t> due </a:t>
            </a:r>
            <a:r>
              <a:rPr lang="en-US" sz="2000" dirty="0" err="1"/>
              <a:t>documenti</a:t>
            </a:r>
            <a:r>
              <a:rPr lang="en-US" sz="2000" dirty="0"/>
              <a:t> </a:t>
            </a:r>
            <a:r>
              <a:rPr lang="en-US" sz="2000" dirty="0" err="1"/>
              <a:t>compilati</a:t>
            </a:r>
            <a:r>
              <a:rPr lang="en-US" sz="2000" dirty="0"/>
              <a:t> e </a:t>
            </a:r>
            <a:r>
              <a:rPr lang="en-US" sz="2000" dirty="0" err="1"/>
              <a:t>firmati</a:t>
            </a:r>
            <a:r>
              <a:rPr lang="en-US" sz="2000" dirty="0"/>
              <a:t>;</a:t>
            </a:r>
          </a:p>
          <a:p>
            <a:pPr marL="685800" lvl="1" indent="-457200" algn="just">
              <a:lnSpc>
                <a:spcPct val="110000"/>
              </a:lnSpc>
              <a:buFont typeface="+mj-lt"/>
              <a:buAutoNum type="arabicPeriod"/>
            </a:pPr>
            <a:endParaRPr lang="en-US" sz="2000" dirty="0"/>
          </a:p>
          <a:p>
            <a:pPr marL="685800" lvl="1" indent="-457200" algn="just">
              <a:lnSpc>
                <a:spcPct val="110000"/>
              </a:lnSpc>
              <a:buFont typeface="+mj-lt"/>
              <a:buAutoNum type="arabicPeriod"/>
            </a:pPr>
            <a:endParaRPr lang="en-US" sz="2000" dirty="0"/>
          </a:p>
          <a:p>
            <a:pPr marL="685800" lvl="1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en-US" sz="2000" dirty="0" err="1"/>
              <a:t>Inviare</a:t>
            </a:r>
            <a:r>
              <a:rPr lang="en-US" sz="2000" dirty="0"/>
              <a:t> le </a:t>
            </a:r>
            <a:r>
              <a:rPr lang="en-US" sz="2000" dirty="0" err="1"/>
              <a:t>scansioni</a:t>
            </a:r>
            <a:r>
              <a:rPr lang="en-US" sz="2000" dirty="0"/>
              <a:t> a: </a:t>
            </a:r>
            <a:r>
              <a:rPr lang="en-US" sz="2000" u="sng" dirty="0">
                <a:solidFill>
                  <a:schemeClr val="accent1"/>
                </a:solidFill>
              </a:rPr>
              <a:t>didattica-ciclounico-med@unibs.it</a:t>
            </a:r>
            <a:r>
              <a:rPr lang="en-US" sz="2000" dirty="0"/>
              <a:t>.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9036394C-7040-445B-92A2-BC9902628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652758" y="1915480"/>
            <a:ext cx="1978090" cy="1890746"/>
          </a:xfrm>
          <a:prstGeom prst="rect">
            <a:avLst/>
          </a:prstGeom>
        </p:spPr>
      </p:pic>
      <p:pic>
        <p:nvPicPr>
          <p:cNvPr id="17" name="Immagine 16" descr="Immagine che contiene testo, lavagnabianca&#10;&#10;Descrizione generata automaticamente">
            <a:extLst>
              <a:ext uri="{FF2B5EF4-FFF2-40B4-BE49-F238E27FC236}">
                <a16:creationId xmlns:a16="http://schemas.microsoft.com/office/drawing/2014/main" id="{7C320A33-B893-4A24-B53B-15DB079CA5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090200" y="4303573"/>
            <a:ext cx="3924300" cy="2075722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52C1CF4-82DC-4F33-A828-DE39F764577E}"/>
              </a:ext>
            </a:extLst>
          </p:cNvPr>
          <p:cNvSpPr txBox="1"/>
          <p:nvPr/>
        </p:nvSpPr>
        <p:spPr>
          <a:xfrm>
            <a:off x="8124584" y="6519446"/>
            <a:ext cx="3924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Segreteria didattica Ciclo Unico Area Medica</a:t>
            </a:r>
          </a:p>
        </p:txBody>
      </p:sp>
    </p:spTree>
    <p:extLst>
      <p:ext uri="{BB962C8B-B14F-4D97-AF65-F5344CB8AC3E}">
        <p14:creationId xmlns:p14="http://schemas.microsoft.com/office/powerpoint/2010/main" val="2426280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271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AFP a scelta presso enti «non convenzionati»</vt:lpstr>
      <vt:lpstr>1. Preventivo parere favorevole UNIBS</vt:lpstr>
      <vt:lpstr>2. Disponibilità ente ospitante</vt:lpstr>
      <vt:lpstr>3. Stampa modulo cartaceo</vt:lpstr>
      <vt:lpstr>4. Compilazione modulo</vt:lpstr>
      <vt:lpstr>5. Compilazione modulo</vt:lpstr>
      <vt:lpstr>6. Stampare lettera</vt:lpstr>
      <vt:lpstr>7. Compilazione lettera</vt:lpstr>
      <vt:lpstr>8. Scansione ed invio</vt:lpstr>
      <vt:lpstr>9. Discussione in CCdS</vt:lpstr>
      <vt:lpstr>Segreteria didattica Ciclo Unico Area Medica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AFP a scelta presso enti «non convenzionati»</dc:title>
  <dc:creator>Giuseppe Federico</dc:creator>
  <cp:lastModifiedBy>Martina CORRADINI</cp:lastModifiedBy>
  <cp:revision>5</cp:revision>
  <dcterms:created xsi:type="dcterms:W3CDTF">2021-10-05T06:09:04Z</dcterms:created>
  <dcterms:modified xsi:type="dcterms:W3CDTF">2023-05-25T12:54:45Z</dcterms:modified>
</cp:coreProperties>
</file>