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9" r:id="rId17"/>
    <p:sldId id="269" r:id="rId18"/>
    <p:sldId id="276" r:id="rId19"/>
    <p:sldId id="275" r:id="rId20"/>
    <p:sldId id="278" r:id="rId21"/>
    <p:sldId id="271" r:id="rId22"/>
    <p:sldId id="277" r:id="rId23"/>
    <p:sldId id="272" r:id="rId24"/>
    <p:sldId id="27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dinifarmacistilombardia.it/studente/tirocinio/corsi_sicurezza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bs.it/it/infostuden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rettotirocinio.it/farmacie-autorizzat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acement.unibs.it/staff/home/ent/tirocini/convenzioni/dettaglio.aspx?lang=it&amp;idconv=121432" TargetMode="External"/><Relationship Id="rId2" Type="http://schemas.openxmlformats.org/officeDocument/2006/relationships/hyperlink" Target="https://www.ordinifarmacistilombardia.it/studente/tirocinio/richiesta_autorizzazione_farmaci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bs.it/it/infostuden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ing.unibs.it/course/view.php?id=3034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A03788-31A5-4E9B-8DB2-45E2AFC6A8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TIROCINI FARMACIA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1F4AF6-ABBE-4478-B724-43E03CD5C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b="1" dirty="0"/>
              <a:t>Istruzioni pratiche per studenti e Farmacie</a:t>
            </a:r>
          </a:p>
        </p:txBody>
      </p:sp>
    </p:spTree>
    <p:extLst>
      <p:ext uri="{BB962C8B-B14F-4D97-AF65-F5344CB8AC3E}">
        <p14:creationId xmlns:p14="http://schemas.microsoft.com/office/powerpoint/2010/main" val="210387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A676A-F5EB-4949-BBF3-84477F68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14585"/>
            <a:ext cx="8911687" cy="1280890"/>
          </a:xfrm>
        </p:spPr>
        <p:txBody>
          <a:bodyPr>
            <a:normAutofit/>
          </a:bodyPr>
          <a:lstStyle/>
          <a:p>
            <a:r>
              <a:rPr lang="it-IT" dirty="0"/>
              <a:t>STUDENTI: Corso Sicurezza Specifico </a:t>
            </a:r>
            <a:br>
              <a:rPr lang="it-IT" dirty="0"/>
            </a:br>
            <a:r>
              <a:rPr lang="it-IT" sz="1300" dirty="0"/>
              <a:t>Si fa riferimento alla normativa sulla salute e sicurezza sui luoghi di lavoro a cui anche i tirocinanti si devono allineare.</a:t>
            </a:r>
            <a:br>
              <a:rPr lang="it-IT" sz="1300" dirty="0"/>
            </a:br>
            <a:endParaRPr lang="it-IT" sz="13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184801-9461-46BA-9968-E3916EAA1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9547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Da svolgere solo dopo aver raggiunto i requisiti minimi per lo svolgimento del Tirocinio;</a:t>
            </a:r>
          </a:p>
          <a:p>
            <a:pPr algn="just"/>
            <a:r>
              <a:rPr lang="it-IT" sz="2400" dirty="0"/>
              <a:t>Link per lo svolgimento: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400" dirty="0">
                <a:hlinkClick r:id="rId2"/>
              </a:rPr>
              <a:t>https://www.ordinifarmacistilombardia.it/studente/tirocinio/corsi_sicurezza.html</a:t>
            </a:r>
            <a:r>
              <a:rPr lang="it-IT" sz="2400" dirty="0"/>
              <a:t> </a:t>
            </a:r>
          </a:p>
          <a:p>
            <a:pPr algn="just"/>
            <a:r>
              <a:rPr lang="it-IT" sz="2400" dirty="0"/>
              <a:t>Da terminare tassativamente entro 15 giorni dall’avvio del corso; </a:t>
            </a:r>
          </a:p>
          <a:p>
            <a:pPr algn="just"/>
            <a:r>
              <a:rPr lang="it-IT" sz="2400" dirty="0"/>
              <a:t>Da svolgere in modalità e-learning;</a:t>
            </a:r>
          </a:p>
          <a:p>
            <a:pPr algn="just"/>
            <a:r>
              <a:rPr lang="it-IT" sz="2400" dirty="0"/>
              <a:t>Consegnare la Certificazione conseguita alla Farmacia ospitante.</a:t>
            </a:r>
          </a:p>
        </p:txBody>
      </p:sp>
    </p:spTree>
    <p:extLst>
      <p:ext uri="{BB962C8B-B14F-4D97-AF65-F5344CB8AC3E}">
        <p14:creationId xmlns:p14="http://schemas.microsoft.com/office/powerpoint/2010/main" val="2354959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4AC30C-426F-4230-9D1E-7788EC2F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FARMACIE OSPITANTI: Corsi Sicurezza</a:t>
            </a:r>
            <a:br>
              <a:rPr lang="it-IT" dirty="0"/>
            </a:br>
            <a:r>
              <a:rPr lang="it-IT" sz="1300" dirty="0"/>
              <a:t>Si fa riferimento alla normativa sulla salute e sicurezza sui luoghi di lavoro a cui anche i tirocinanti si devono allineare.</a:t>
            </a:r>
            <a:br>
              <a:rPr lang="it-IT" sz="1300" dirty="0"/>
            </a:br>
            <a:endParaRPr lang="it-IT" sz="13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123350-579B-47E3-A9AE-F9D9B13E6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/>
              <a:t>Caricare le certificazioni relative alla sicurezza sul portale tirocini Almalaurea prima dell’attivazione del tirocinio.</a:t>
            </a:r>
          </a:p>
          <a:p>
            <a:pPr marL="0" indent="0" algn="ctr">
              <a:buNone/>
            </a:pPr>
            <a:endParaRPr lang="it-IT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ATTENZIONE!!! 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Senza il caricamento dei certificati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 non sarà possibile attivare il tirocinio. 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4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9707AF-5ED2-44FE-B6DC-BF0C38E8B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669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FARMACIE OSPITANTI e STUDENTI </a:t>
            </a:r>
            <a:br>
              <a:rPr lang="it-IT" dirty="0"/>
            </a:br>
            <a:r>
              <a:rPr lang="it-IT" sz="3100" dirty="0"/>
              <a:t>Progetto Formativo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95E97C-DC5D-461D-9F4C-6FC4FE9A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674" y="2000250"/>
            <a:ext cx="10277475" cy="43338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dirty="0"/>
              <a:t>                  </a:t>
            </a:r>
            <a:r>
              <a:rPr lang="it-IT" sz="9600" b="1" dirty="0">
                <a:solidFill>
                  <a:srgbClr val="FF0000"/>
                </a:solidFill>
              </a:rPr>
              <a:t>PREMESSE</a:t>
            </a:r>
          </a:p>
          <a:p>
            <a:pPr algn="just"/>
            <a:r>
              <a:rPr lang="it-IT" sz="9600" dirty="0"/>
              <a:t>FARMACIA OSPITANTE: Aver attivata la convenzione.</a:t>
            </a:r>
          </a:p>
          <a:p>
            <a:pPr algn="just"/>
            <a:r>
              <a:rPr lang="it-IT" sz="9600" dirty="0"/>
              <a:t>STUDENTE: Aver svolto i corsi sulla sicurezza e raggiunto i requisiti minimi per l’avvio del Tirocinio.</a:t>
            </a:r>
          </a:p>
          <a:p>
            <a:pPr marL="0" indent="0" algn="just">
              <a:buNone/>
            </a:pPr>
            <a:r>
              <a:rPr lang="it-IT" sz="9600" dirty="0"/>
              <a:t>    </a:t>
            </a:r>
            <a:r>
              <a:rPr lang="it-IT" sz="9600" b="1" dirty="0">
                <a:solidFill>
                  <a:srgbClr val="FF0000"/>
                </a:solidFill>
              </a:rPr>
              <a:t>COMPILAZIONE PROGETTO FORMATIVO: </a:t>
            </a:r>
          </a:p>
          <a:p>
            <a:pPr marL="0" indent="0" algn="just">
              <a:buNone/>
            </a:pPr>
            <a:r>
              <a:rPr lang="it-IT" sz="9600" dirty="0"/>
              <a:t>    FARMACIA OSPITANTE e STUDENTE: </a:t>
            </a:r>
          </a:p>
          <a:p>
            <a:pPr algn="just"/>
            <a:r>
              <a:rPr lang="it-IT" sz="9600" dirty="0"/>
              <a:t>Compilare il Progetto Formativo in cui si definiscono i dettagli del tirocinio. </a:t>
            </a:r>
          </a:p>
          <a:p>
            <a:pPr algn="just"/>
            <a:r>
              <a:rPr lang="it-IT" sz="9600" dirty="0"/>
              <a:t>Caricare il Progetto Formativo compilato sul portale Almalaurea. </a:t>
            </a:r>
          </a:p>
          <a:p>
            <a:pPr algn="just"/>
            <a:r>
              <a:rPr lang="it-IT" sz="9600" dirty="0"/>
              <a:t>Attendere la validazione da part del Tutor Universitario, che verrà automaticamente avvisato tramite e-mail.</a:t>
            </a:r>
          </a:p>
        </p:txBody>
      </p:sp>
    </p:spTree>
    <p:extLst>
      <p:ext uri="{BB962C8B-B14F-4D97-AF65-F5344CB8AC3E}">
        <p14:creationId xmlns:p14="http://schemas.microsoft.com/office/powerpoint/2010/main" val="2187010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6DC98-F5E5-4CC6-80AC-46502998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FARMACIE OSPITANTI e STUDENTI </a:t>
            </a:r>
            <a:br>
              <a:rPr lang="it-IT" dirty="0"/>
            </a:br>
            <a:r>
              <a:rPr lang="it-IT" sz="3100" dirty="0"/>
              <a:t>Progetto Formativo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134CE5-0E63-4FAD-B2BA-EB6185320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904999"/>
            <a:ext cx="8915400" cy="4581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dirty="0"/>
              <a:t>    </a:t>
            </a:r>
            <a:r>
              <a:rPr lang="it-IT" sz="2600" dirty="0">
                <a:solidFill>
                  <a:srgbClr val="FF0000"/>
                </a:solidFill>
              </a:rPr>
              <a:t>STUDENTE:</a:t>
            </a:r>
          </a:p>
          <a:p>
            <a:pPr algn="just"/>
            <a:r>
              <a:rPr lang="it-IT" sz="2600" dirty="0"/>
              <a:t>Scaricare da Alma Laurea il Progetto Formativo </a:t>
            </a:r>
            <a:r>
              <a:rPr lang="it-IT" sz="2600" dirty="0">
                <a:solidFill>
                  <a:srgbClr val="FF0000"/>
                </a:solidFill>
              </a:rPr>
              <a:t>firmato dal Tutor Universitario</a:t>
            </a:r>
            <a:r>
              <a:rPr lang="it-IT" sz="2600" dirty="0"/>
              <a:t>, stamparlo, apporvi la propria firma autografa e far firmare lo stesso dal tutor Aziendale. </a:t>
            </a:r>
          </a:p>
          <a:p>
            <a:pPr marL="0" indent="0">
              <a:buNone/>
            </a:pPr>
            <a:r>
              <a:rPr lang="it-IT" sz="2600" dirty="0"/>
              <a:t>    </a:t>
            </a:r>
            <a:r>
              <a:rPr lang="it-IT" sz="2600" dirty="0">
                <a:solidFill>
                  <a:srgbClr val="FF0000"/>
                </a:solidFill>
              </a:rPr>
              <a:t>FARMACIA OSPITANTE:</a:t>
            </a:r>
          </a:p>
          <a:p>
            <a:pPr algn="just"/>
            <a:r>
              <a:rPr lang="it-IT" sz="2600" dirty="0"/>
              <a:t>Caricare il progetto Formativo firmato sul portale Almalaurea</a:t>
            </a:r>
          </a:p>
          <a:p>
            <a:pPr algn="just"/>
            <a:r>
              <a:rPr lang="it-IT" sz="2600" dirty="0"/>
              <a:t>Caricare la carta d’identità di chi ha firmato la documentazione (tirocinante e Tutor Aziendale). </a:t>
            </a:r>
          </a:p>
          <a:p>
            <a:pPr marL="0" indent="0" algn="just">
              <a:buNone/>
            </a:pPr>
            <a:r>
              <a:rPr lang="it-IT" sz="2200" dirty="0"/>
              <a:t>Se presente la firma digitale, non sarà necessaria la carta d’identità.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127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DC74B-D049-4240-AF46-2964B2A9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SEGRETERIA DIDATTICA</a:t>
            </a:r>
            <a:br>
              <a:rPr lang="it-IT" dirty="0"/>
            </a:br>
            <a:r>
              <a:rPr lang="it-IT" sz="3100" dirty="0"/>
              <a:t>Verifica che: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05FC3-D7AE-48B9-A418-95987E901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2" y="1790700"/>
            <a:ext cx="9982200" cy="462915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Lo studente abbia raggiunto i requisiti minimi per lo svolgimento del TPV; </a:t>
            </a:r>
          </a:p>
          <a:p>
            <a:pPr algn="just"/>
            <a:r>
              <a:rPr lang="it-IT" sz="2400" dirty="0"/>
              <a:t>La Farmacia ospitante sia presente nell’elenco delle Farmacie autorizzate;  </a:t>
            </a:r>
          </a:p>
          <a:p>
            <a:pPr algn="just"/>
            <a:r>
              <a:rPr lang="it-IT" sz="2400" dirty="0"/>
              <a:t>L’indirizzo e-mail del Tutor Universitario inserito dallo Studente sia corretto; </a:t>
            </a:r>
          </a:p>
          <a:p>
            <a:pPr algn="just"/>
            <a:r>
              <a:rPr lang="it-IT" sz="2400" dirty="0"/>
              <a:t>Siano stati caricati i documenti necessari (attestazione corsi sicurezza, documenti di identità, Progetto Formativo); </a:t>
            </a:r>
          </a:p>
          <a:p>
            <a:pPr algn="just"/>
            <a:r>
              <a:rPr lang="it-IT" sz="2400" dirty="0"/>
              <a:t>I dati, relativi al tirocinio siano corretti. (data di inizio e fine tirocinio, cfu, ecc..). </a:t>
            </a:r>
          </a:p>
        </p:txBody>
      </p:sp>
    </p:spTree>
    <p:extLst>
      <p:ext uri="{BB962C8B-B14F-4D97-AF65-F5344CB8AC3E}">
        <p14:creationId xmlns:p14="http://schemas.microsoft.com/office/powerpoint/2010/main" val="1893850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9DC5FB-4E95-456F-B16C-A17F5EE6D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SEGRETERIA DIDATTICA</a:t>
            </a:r>
            <a:br>
              <a:rPr lang="it-IT" dirty="0"/>
            </a:br>
            <a:r>
              <a:rPr lang="it-IT" sz="3100" dirty="0"/>
              <a:t>Avvio Tirocinio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01FB75-3061-4193-9EEC-3994EC2E9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dirty="0"/>
              <a:t>Verificato quanto indicato nella pagina precedente, espleterà le pratiche necessarie per l’attivazione del Tirocinio. </a:t>
            </a:r>
          </a:p>
          <a:p>
            <a:pPr marL="0" indent="0" algn="just">
              <a:buNone/>
            </a:pPr>
            <a:r>
              <a:rPr lang="it-IT" sz="2400" dirty="0"/>
              <a:t>Con l’attivazione del Tirocinio:</a:t>
            </a:r>
          </a:p>
          <a:p>
            <a:pPr algn="just"/>
            <a:r>
              <a:rPr lang="it-IT" sz="2400" dirty="0"/>
              <a:t>Il Tirocinante; </a:t>
            </a:r>
          </a:p>
          <a:p>
            <a:pPr algn="just"/>
            <a:r>
              <a:rPr lang="it-IT" sz="2400" dirty="0"/>
              <a:t>La Farmacia;</a:t>
            </a:r>
          </a:p>
          <a:p>
            <a:pPr algn="just"/>
            <a:r>
              <a:rPr lang="it-IT" sz="2400" dirty="0"/>
              <a:t>Il Tutor Universitario;</a:t>
            </a:r>
          </a:p>
          <a:p>
            <a:pPr marL="0" indent="0" algn="just">
              <a:buNone/>
            </a:pPr>
            <a:r>
              <a:rPr lang="it-IT" sz="2400" dirty="0"/>
              <a:t>Riceveranno una e-mail di conferma attivazione del tirocinio e potranno vedere direttamente sul portale ALMALAUREA (nell’area personale dello studente e nell’area personale della farmacia) il progetto completo di tutte le firme.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653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F9CC3-0B9C-4AE6-81C0-F7ED96E31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STUDENTE</a:t>
            </a:r>
            <a:br>
              <a:rPr lang="it-IT" dirty="0"/>
            </a:br>
            <a:r>
              <a:rPr lang="it-IT" sz="3100" dirty="0"/>
              <a:t>Avvio Tirocinio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08BC35-80B2-49BE-833D-63225DBE4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it-IT" sz="2400" dirty="0"/>
          </a:p>
          <a:p>
            <a:pPr algn="just"/>
            <a:r>
              <a:rPr lang="it-IT" sz="2400" dirty="0"/>
              <a:t>Una volta ottenuta l’attivazione del Tirocinio, prima di iniziare a svolgere le ore in Farmacia, inviare all’ordine il Progetto Formativo per l’approvazione e l’attivazione del Diario del Tirocinante (Vedi slide dedicata per la procedura – Attivazione Diario).</a:t>
            </a:r>
          </a:p>
        </p:txBody>
      </p:sp>
    </p:spTree>
    <p:extLst>
      <p:ext uri="{BB962C8B-B14F-4D97-AF65-F5344CB8AC3E}">
        <p14:creationId xmlns:p14="http://schemas.microsoft.com/office/powerpoint/2010/main" val="3026448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2123D6-BDA3-4344-B183-83AF452B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85750"/>
            <a:ext cx="8911687" cy="1280890"/>
          </a:xfrm>
        </p:spPr>
        <p:txBody>
          <a:bodyPr/>
          <a:lstStyle/>
          <a:p>
            <a:r>
              <a:rPr lang="it-IT" dirty="0"/>
              <a:t>DIARIO DEL TIROCINANTE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623C8B-2C76-4355-9967-11DDAF900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914525"/>
            <a:ext cx="8915400" cy="4381500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Cos’è: </a:t>
            </a:r>
            <a:r>
              <a:rPr lang="it-IT" sz="2400" dirty="0"/>
              <a:t>registro elettronico delle presenze che deve essere compilato dal tirocinante, direttamente on-line sul Portale dell’Ordine, inserendo le ore frequentate tutti i giorni e le relazioni finali sulle attività svolte.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Quando si attiva: </a:t>
            </a:r>
            <a:r>
              <a:rPr lang="it-IT" sz="2400" dirty="0"/>
              <a:t>Dopo l’attivazione del tirocinio da parte dell’Università.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2077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D8F5B-6CD3-4889-8E9C-41EC18CB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8915400" cy="976312"/>
          </a:xfrm>
        </p:spPr>
        <p:txBody>
          <a:bodyPr>
            <a:normAutofit/>
          </a:bodyPr>
          <a:lstStyle/>
          <a:p>
            <a:r>
              <a:rPr lang="it-IT" sz="3600" dirty="0"/>
              <a:t>DIARIO DEL TIROCINANTE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57946C-4C58-49F7-81E9-BA0EE769C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Cosa fare per attivarlo:</a:t>
            </a:r>
            <a:r>
              <a:rPr lang="it-IT" dirty="0"/>
              <a:t> il tirocinante DEVE richiedere l’attivazione del Diario di Tirocinio all’Ordine di competenza territoriale della Farmacia.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Come si ha la certezza che il Diario sia attivato</a:t>
            </a:r>
            <a:r>
              <a:rPr lang="it-IT" dirty="0"/>
              <a:t>: il Tirocinante, tutor della farmacia e tutor Universitario riceveranno dall’ordine, tramite posta elettronica, le credenziali per accedere al libretto on-line del tirocinio. 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Come vi si accede: </a:t>
            </a:r>
            <a:r>
              <a:rPr lang="it-IT" dirty="0"/>
              <a:t>Si può accedere al Diario del Tirocinante, utilizzando le password personali ricevute dall’Ordine dei farmacisti, tramite il sito http://www.librettotirocinio.it </a:t>
            </a:r>
          </a:p>
          <a:p>
            <a:endParaRPr lang="it-IT" dirty="0"/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175F2927-E420-44C4-A758-AD27F7027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3707" y="1598613"/>
            <a:ext cx="3660721" cy="5106987"/>
          </a:xfrm>
        </p:spPr>
      </p:pic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66F1C006-F9FC-41D7-B819-48AD57104533}"/>
              </a:ext>
            </a:extLst>
          </p:cNvPr>
          <p:cNvCxnSpPr/>
          <p:nvPr/>
        </p:nvCxnSpPr>
        <p:spPr>
          <a:xfrm flipH="1">
            <a:off x="10325100" y="4352925"/>
            <a:ext cx="762000" cy="695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5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ADFB7F-682A-4C68-A151-EDF81A85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DIARIO DEL TIROCINANTE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A5653E-795C-4E04-935C-F32A10815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86" y="1609726"/>
            <a:ext cx="9488139" cy="52482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Come compilare: </a:t>
            </a:r>
            <a:r>
              <a:rPr lang="it-IT" dirty="0"/>
              <a:t>Al primo accesso, allo studente, verrà richiesto di completare i propri dati e solo successivamente potrà svolgere le seguenti operazioni: </a:t>
            </a:r>
          </a:p>
          <a:p>
            <a:pPr marL="0" indent="0" algn="just">
              <a:buNone/>
            </a:pPr>
            <a:r>
              <a:rPr lang="it-IT" dirty="0"/>
              <a:t>      - indicare giornalmente le ore di tirocinio svolte in Farmacia;  </a:t>
            </a:r>
          </a:p>
          <a:p>
            <a:pPr marL="0" indent="0" algn="just">
              <a:buNone/>
            </a:pPr>
            <a:r>
              <a:rPr lang="it-IT" dirty="0"/>
              <a:t>      - inserire le relazioni finali sulle attività svolte.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ATTENZIONE: </a:t>
            </a:r>
            <a:r>
              <a:rPr lang="it-IT" b="1" dirty="0"/>
              <a:t>Non dovrà essere compilato il registro presenze sul sito Almalaurea.</a:t>
            </a: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600" b="1" dirty="0">
                <a:solidFill>
                  <a:srgbClr val="FF0000"/>
                </a:solidFill>
              </a:rPr>
              <a:t>ATTIVAZIONE DI TIROCINI SU PIU’ SEDI: </a:t>
            </a:r>
            <a:r>
              <a:rPr lang="it-IT" sz="2600" dirty="0"/>
              <a:t>Se si attivano </a:t>
            </a:r>
            <a:r>
              <a:rPr lang="it-IT" sz="2600" b="1" dirty="0"/>
              <a:t>tirocini su più sedi </a:t>
            </a:r>
            <a:r>
              <a:rPr lang="it-IT" sz="2600" dirty="0"/>
              <a:t>è necessario inviare per ogni Sede il Progetto Formativo all’ordine dei Farmacisti per l’aggiornamento del Diario del Tirocinante. (Richiedi attivazione aggiornamento Diario – vedi slide precedente)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rgbClr val="FF0000"/>
                </a:solidFill>
              </a:rPr>
              <a:t>ATTIVAZIONE DI TIROCINI FUORI PROVINCIA/REGIONE: </a:t>
            </a:r>
            <a:r>
              <a:rPr lang="it-IT" sz="2600" dirty="0">
                <a:solidFill>
                  <a:schemeClr val="tx1"/>
                </a:solidFill>
              </a:rPr>
              <a:t>E’ possibile</a:t>
            </a:r>
            <a:r>
              <a:rPr lang="it-IT" sz="2600" b="1" dirty="0">
                <a:solidFill>
                  <a:srgbClr val="FF0000"/>
                </a:solidFill>
              </a:rPr>
              <a:t> </a:t>
            </a:r>
            <a:r>
              <a:rPr lang="it-IT" sz="2600" dirty="0"/>
              <a:t>attivare </a:t>
            </a:r>
            <a:r>
              <a:rPr lang="it-IT" sz="2600" b="1" dirty="0"/>
              <a:t>tirocini fuori provincia/regione. </a:t>
            </a:r>
            <a:r>
              <a:rPr lang="it-IT" sz="2600" dirty="0"/>
              <a:t>Per attivare il Diario è sufficiente richiedere l’attivazione aggiornamento Diario – vedi slide precedente.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282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817DBC-65C8-4F64-B959-0A58B30E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875" y="624110"/>
            <a:ext cx="9456737" cy="1280890"/>
          </a:xfrm>
        </p:spPr>
        <p:txBody>
          <a:bodyPr/>
          <a:lstStyle/>
          <a:p>
            <a:r>
              <a:rPr lang="it-IT" dirty="0"/>
              <a:t>STUDENTI: Requisiti per l’avvio dei Tirocini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8AB1C9-A2BC-4D93-A318-CFFD481A1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874" y="2133599"/>
            <a:ext cx="9456738" cy="4371975"/>
          </a:xfrm>
        </p:spPr>
        <p:txBody>
          <a:bodyPr/>
          <a:lstStyle/>
          <a:p>
            <a:endParaRPr lang="it-IT" dirty="0"/>
          </a:p>
          <a:p>
            <a:pPr algn="just"/>
            <a:r>
              <a:rPr lang="it-IT" sz="2400" dirty="0"/>
              <a:t> Iscritto al IV anno;</a:t>
            </a:r>
          </a:p>
          <a:p>
            <a:pPr algn="just"/>
            <a:r>
              <a:rPr lang="it-IT" sz="2400" dirty="0"/>
              <a:t> Aver acquisito 160 CFU;</a:t>
            </a:r>
          </a:p>
          <a:p>
            <a:pPr algn="just"/>
            <a:r>
              <a:rPr lang="it-IT" sz="2400" dirty="0"/>
              <a:t> Aver superato due esami caratterizzanti: CHIMICA FARMACEUTICA I (CHIM/08) e FARMACOLOGIA GENERALE (BIO/14);</a:t>
            </a:r>
          </a:p>
          <a:p>
            <a:pPr algn="just"/>
            <a:r>
              <a:rPr lang="it-IT" sz="2400" dirty="0"/>
              <a:t> Aver frequentato un corso del SSD CHIM/09 (Tecnologia Farmaceutica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14955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7C53A8-B5DF-4D48-89BB-3510B69BD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TIROCINI: Informazioni Pratiche</a:t>
            </a:r>
            <a:br>
              <a:rPr lang="it-IT" dirty="0"/>
            </a:br>
            <a:r>
              <a:rPr lang="it-IT" sz="2400" dirty="0"/>
              <a:t>Cosa fare se…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C96A5-31CF-4D80-95B9-38B6078D1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781176"/>
            <a:ext cx="8911687" cy="4876800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VOGLIO CHIUDERE PRIMA IL TIROCINIO: </a:t>
            </a:r>
          </a:p>
          <a:p>
            <a:pPr marL="0" indent="0">
              <a:buNone/>
            </a:pPr>
            <a:r>
              <a:rPr lang="it-IT" sz="2000" dirty="0"/>
              <a:t>La Farmacia Ospitante, dovrà accedere al Portale di Alma Laurea e chiedere la chiusura anticipata del Tirocinio ed inserirne le motivazioni.</a:t>
            </a:r>
          </a:p>
          <a:p>
            <a:r>
              <a:rPr lang="it-IT" sz="2000" dirty="0">
                <a:solidFill>
                  <a:srgbClr val="FF0000"/>
                </a:solidFill>
              </a:rPr>
              <a:t>VOGLIO CHIEDERE DI ALLUNGARE IL PERIODO DI TIROCINIO: </a:t>
            </a:r>
          </a:p>
          <a:p>
            <a:pPr marL="0" indent="0">
              <a:buNone/>
            </a:pPr>
            <a:r>
              <a:rPr lang="it-IT" sz="2000" dirty="0"/>
              <a:t>La Farmacia Ospitante, dovrà accedere al Portale di Alma Laurea e chiedere la proroga del Tirocinio ed inserirne le motivazioni.</a:t>
            </a:r>
          </a:p>
          <a:p>
            <a:r>
              <a:rPr lang="it-IT" sz="2000" dirty="0">
                <a:solidFill>
                  <a:srgbClr val="FF0000"/>
                </a:solidFill>
              </a:rPr>
              <a:t>HO PROBLEMATICHE IMPORTANTI RELATIVE AL TIROCINIO: </a:t>
            </a:r>
          </a:p>
          <a:p>
            <a:pPr marL="0" indent="0">
              <a:buNone/>
            </a:pPr>
            <a:r>
              <a:rPr lang="it-IT" sz="2000" dirty="0"/>
              <a:t>Contatta in prima battuta il Tutor Universitario per cercare di dipanare la situazione, insieme eventualmente contatterete l’Ordine di Riferimento.</a:t>
            </a:r>
          </a:p>
          <a:p>
            <a:r>
              <a:rPr lang="it-IT" sz="2000" dirty="0">
                <a:solidFill>
                  <a:srgbClr val="FF0000"/>
                </a:solidFill>
              </a:rPr>
              <a:t>HO DUBBI, QUESITI, DOMANDE DI VARIO TIPO SUL TIROCINIO: </a:t>
            </a:r>
          </a:p>
          <a:p>
            <a:pPr marL="0" indent="0">
              <a:buNone/>
            </a:pPr>
            <a:r>
              <a:rPr lang="it-IT" sz="2000" dirty="0"/>
              <a:t>Aprire un Ticket. Vedi l’ultima Slide.</a:t>
            </a:r>
          </a:p>
        </p:txBody>
      </p:sp>
    </p:spTree>
    <p:extLst>
      <p:ext uri="{BB962C8B-B14F-4D97-AF65-F5344CB8AC3E}">
        <p14:creationId xmlns:p14="http://schemas.microsoft.com/office/powerpoint/2010/main" val="873946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D3301C-C20A-424E-B896-1C5A5104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 DEL TIROCINIO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5C5846-9A91-4715-86CC-73F201CA6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190625"/>
            <a:ext cx="8915400" cy="6000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   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    TUTOR DI FARMACIA:</a:t>
            </a:r>
          </a:p>
          <a:p>
            <a:r>
              <a:rPr lang="it-IT" sz="2400" dirty="0"/>
              <a:t>DEVE inserire il giudizio finale sulla attività svolta dal Tirocinante</a:t>
            </a:r>
          </a:p>
          <a:p>
            <a:r>
              <a:rPr lang="it-IT" sz="2400" dirty="0"/>
              <a:t>APPROVARE le ore inserite. 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/>
              <a:t>     </a:t>
            </a:r>
            <a:r>
              <a:rPr lang="it-IT" sz="2400" dirty="0">
                <a:solidFill>
                  <a:srgbClr val="FF0000"/>
                </a:solidFill>
              </a:rPr>
              <a:t>RELAZIONI DI TIROCINIO:</a:t>
            </a:r>
          </a:p>
          <a:p>
            <a:r>
              <a:rPr lang="it-IT" sz="2400" dirty="0"/>
              <a:t>Lo studente, che effettua il tirocinio su più sedi dovrà comunque scrivere una sola relazione.</a:t>
            </a:r>
          </a:p>
          <a:p>
            <a:pPr marL="0" indent="0">
              <a:buNone/>
            </a:pPr>
            <a:r>
              <a:rPr lang="it-IT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937337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9F75C-9E13-4812-A846-F3E0D9752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 DEL TIROCINIO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706EBB-5753-41EF-ADB5-CA783CF6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38275"/>
            <a:ext cx="8915400" cy="47956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</a:rPr>
              <a:t>ITER DI CHIUSURA DEL DIARIO: </a:t>
            </a:r>
          </a:p>
          <a:p>
            <a:pPr marL="0" indent="0">
              <a:buNone/>
            </a:pPr>
            <a:r>
              <a:rPr lang="it-IT" sz="2000" dirty="0"/>
              <a:t>Il libretto verrà chiuso al raggiungimento dei 30 CFU con una pratica di almeno 6 mesi e di almeno 900 ore. 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Approvazione da parte della Farmacia;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Invio automatico al Tutor Universitario;  </a:t>
            </a:r>
          </a:p>
          <a:p>
            <a:pPr marL="0" indent="0" algn="just">
              <a:buNone/>
            </a:pPr>
            <a:r>
              <a:rPr lang="it-IT" sz="2000" b="1" dirty="0"/>
              <a:t>!!!! Una volta inviato al Tutor Universitario il Diario non sarà più modificabile, ma solo consultabile !!!!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Verifica relazioni da parte del Tutor accademico (la richiesta di eventuali modifiche verrà segnalata con apposita notifica tramite il portale on-line del Diario)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Approvazione del tutor universitario;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Invio automatico all’ordine dei Farmacisti per esser firmato;</a:t>
            </a:r>
          </a:p>
          <a:p>
            <a:pPr algn="just">
              <a:buFont typeface="Wingdings 3" panose="05040102010807070707" pitchFamily="18" charset="2"/>
              <a:buChar char=""/>
            </a:pPr>
            <a:r>
              <a:rPr lang="it-IT" sz="2000" dirty="0"/>
              <a:t>Invio automatico al Responsabile dei tirocini di Ateneo per esser Firmato.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4514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E0FB1-C6EE-40A1-A2AA-811DB02C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REGISTRAZIONE TIROCINIO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3106C8-E07E-4E03-8732-8EE694D1E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Il Tirocinio verrà verbalizzato solo a seguito del superamento della PPV, che si terrà circa 2 mesi prima della Laurea.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>
                <a:solidFill>
                  <a:srgbClr val="FF0000"/>
                </a:solidFill>
              </a:rPr>
              <a:t>PPV:</a:t>
            </a:r>
          </a:p>
          <a:p>
            <a:pPr marL="0" indent="0" algn="just">
              <a:buNone/>
            </a:pPr>
            <a:r>
              <a:rPr lang="it-IT" sz="2400" dirty="0"/>
              <a:t>La Prova Pratico Valutativa, verterà principalmente su ciò che è stato svolto durante il Tirocinio, partendo dalle relazioni caricate.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6917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FFAB85-6A20-4129-AEEB-D7445D9B4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865"/>
          </a:xfrm>
        </p:spPr>
        <p:txBody>
          <a:bodyPr/>
          <a:lstStyle/>
          <a:p>
            <a:r>
              <a:rPr lang="it-IT" dirty="0"/>
              <a:t>PER INFORMAZIONI APRIRE UN TICKET: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FD07E-49C4-47C4-B9EF-D997C150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5425"/>
            <a:ext cx="8915400" cy="441579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Per aprire un Ticket:</a:t>
            </a:r>
          </a:p>
          <a:p>
            <a:pPr marL="0" indent="0" algn="just">
              <a:buNone/>
            </a:pPr>
            <a:r>
              <a:rPr lang="it-IT" dirty="0"/>
              <a:t>LINK: </a:t>
            </a:r>
            <a:r>
              <a:rPr lang="it-IT" dirty="0">
                <a:hlinkClick r:id="rId2"/>
              </a:rPr>
              <a:t>https://www.unibs.it/it/infostudente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PERCORSO: Tirocini e Placement → Tirocinio Curriculare → Farmacia.</a:t>
            </a:r>
          </a:p>
          <a:p>
            <a:pPr marL="0" indent="0" algn="just">
              <a:buNone/>
            </a:pPr>
            <a:r>
              <a:rPr lang="it-IT" dirty="0"/>
              <a:t>MOTIVAZIONI:</a:t>
            </a:r>
          </a:p>
          <a:p>
            <a:pPr algn="just">
              <a:buFontTx/>
              <a:buChar char="-"/>
            </a:pPr>
            <a:r>
              <a:rPr lang="it-IT" dirty="0"/>
              <a:t>Apportare delle modifiche al Progetto Formativo;</a:t>
            </a:r>
          </a:p>
          <a:p>
            <a:pPr algn="just">
              <a:buFontTx/>
              <a:buChar char="-"/>
            </a:pPr>
            <a:r>
              <a:rPr lang="it-IT" dirty="0"/>
              <a:t>Quesiti vari.</a:t>
            </a:r>
          </a:p>
          <a:p>
            <a:pPr algn="just">
              <a:buFontTx/>
              <a:buChar char="-"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Si ricorda allo studente che il Progetto Formativo può esser Modificato a Interrotto solo in casi eccezionali.  Si raccomanda, al momento dell’avvio del Tirocinio, di verificare la concomitanza di eventuali scadenze di consegna, come quella della domanda di laurea.</a:t>
            </a:r>
          </a:p>
        </p:txBody>
      </p:sp>
    </p:spTree>
    <p:extLst>
      <p:ext uri="{BB962C8B-B14F-4D97-AF65-F5344CB8AC3E}">
        <p14:creationId xmlns:p14="http://schemas.microsoft.com/office/powerpoint/2010/main" val="83823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C67BD-DC63-47B2-9B93-2648BD55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TIROCINIO:</a:t>
            </a:r>
            <a:br>
              <a:rPr lang="it-IT" dirty="0"/>
            </a:br>
            <a:r>
              <a:rPr lang="it-IT" sz="2400" dirty="0"/>
              <a:t>Caratteristiche generali.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5E8EC8-FFCB-43D4-B4FC-AC9F655EE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DURATA MINIMA: 6 mesi;</a:t>
            </a:r>
          </a:p>
          <a:p>
            <a:pPr algn="just"/>
            <a:r>
              <a:rPr lang="it-IT" sz="2400" dirty="0"/>
              <a:t>ORE DA SVOLGERE MINIME: 900 ore (30 CFU);</a:t>
            </a:r>
          </a:p>
          <a:p>
            <a:pPr algn="just"/>
            <a:r>
              <a:rPr lang="it-IT" sz="2400" dirty="0"/>
              <a:t>NUMERO SEDI: Massimo 3 sedi diverse;</a:t>
            </a:r>
          </a:p>
          <a:p>
            <a:pPr algn="just"/>
            <a:r>
              <a:rPr lang="it-IT" sz="2400" dirty="0"/>
              <a:t>FARMACIE OSPEDALIERE: Si può svolgere il Tirocinio presso le Farmacie Ospedaliere per un Massimo 450 ore (15 CFU);</a:t>
            </a:r>
          </a:p>
          <a:p>
            <a:pPr algn="just"/>
            <a:r>
              <a:rPr lang="it-IT" sz="2400" dirty="0"/>
              <a:t>DURATA MASSIMA: Deve essere chiuso (relazioni comprese) entro 24 mesi dall’avvio del Tirocinio.</a:t>
            </a:r>
          </a:p>
        </p:txBody>
      </p:sp>
    </p:spTree>
    <p:extLst>
      <p:ext uri="{BB962C8B-B14F-4D97-AF65-F5344CB8AC3E}">
        <p14:creationId xmlns:p14="http://schemas.microsoft.com/office/powerpoint/2010/main" val="327581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C60BB6-117F-4F8C-9610-31D92DD6F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TIROCINIO:</a:t>
            </a:r>
            <a:br>
              <a:rPr lang="it-IT" dirty="0"/>
            </a:br>
            <a:r>
              <a:rPr lang="it-IT" sz="2700" dirty="0"/>
              <a:t>Caratteristiche generali: Posso svolgere il TPV all’estero?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BC5F0E-7907-4DD5-AC7B-BDEB33C66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5" y="1704975"/>
            <a:ext cx="10553699" cy="47529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La normativa prevede che:</a:t>
            </a:r>
          </a:p>
          <a:p>
            <a:pPr algn="just"/>
            <a:r>
              <a:rPr lang="it-IT" sz="2400" b="0" i="0" u="none" strike="noStrike" baseline="0" dirty="0"/>
              <a:t>Il tirocinio può essere svolto presso farmacie site in </a:t>
            </a:r>
            <a:r>
              <a:rPr lang="it-IT" sz="2400" b="1" i="0" u="none" strike="noStrike" baseline="0" dirty="0"/>
              <a:t>Paesi dell’Unione Europea per un periodo non superiore a 4 mesi</a:t>
            </a:r>
            <a:r>
              <a:rPr lang="it-IT" sz="2400" b="0" i="0" u="none" strike="noStrike" baseline="0" dirty="0"/>
              <a:t> (500 ore o 450 se farmacia ospedaliera).</a:t>
            </a:r>
          </a:p>
          <a:p>
            <a:pPr algn="just"/>
            <a:r>
              <a:rPr lang="it-IT" sz="2400" b="0" i="0" u="none" strike="noStrike" baseline="0" dirty="0"/>
              <a:t>Lo svolgimento del tirocinio all’estero nell’ambito di programmi di scambio con altre Università (Socrates/Erasmus) deve essere preventivamente autorizzato dal competente organo didattico sentito l’Ordine Professionale della Provincia nella quale ha sede la medesima Università.</a:t>
            </a:r>
          </a:p>
          <a:p>
            <a:pPr algn="just"/>
            <a:r>
              <a:rPr lang="it-IT" sz="2400" b="0" i="0" u="none" strike="noStrike" baseline="0" dirty="0"/>
              <a:t>Il referente estero dovrà utilizzare il Diario di tirocinio e scriverà il giudizio in lingua inglese.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5167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14ADB-5B03-445D-B39D-98E45DAC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STUDENTI: Registrazione sul Portale Alma Laurea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DE941B-BB45-41D4-BF89-5C60F5960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La registrazione dello studente in Alma Laurea: 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</a:rPr>
              <a:t>E’ OBBLIGATORIA!!</a:t>
            </a:r>
          </a:p>
          <a:p>
            <a:pPr marL="0" indent="0" algn="just">
              <a:buNone/>
            </a:pPr>
            <a:r>
              <a:rPr lang="it-IT" sz="2400" dirty="0"/>
              <a:t>La registrazione va effettuata dallo studente:</a:t>
            </a:r>
          </a:p>
          <a:p>
            <a:pPr marL="0" indent="0" algn="just">
              <a:buNone/>
            </a:pPr>
            <a:r>
              <a:rPr lang="it-IT" sz="2400" dirty="0"/>
              <a:t>Accedere in ESSE3 nella propria area personale (Intranet di ATENEO – Cliccare Alma Laurea).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FF0000"/>
                </a:solidFill>
              </a:rPr>
              <a:t>!!!! </a:t>
            </a:r>
            <a:r>
              <a:rPr lang="it-IT" sz="2400" dirty="0"/>
              <a:t>SEGUIRE LA PROCEDURA INDICATA DAL SISTEMA E AUTORIZZARE LA VISIBILITA’ DEI PROPRIO DATI (C.V.). </a:t>
            </a:r>
            <a:r>
              <a:rPr lang="it-IT" sz="2400" dirty="0">
                <a:solidFill>
                  <a:srgbClr val="FF0000"/>
                </a:solidFill>
              </a:rPr>
              <a:t>!!!!</a:t>
            </a:r>
          </a:p>
        </p:txBody>
      </p:sp>
    </p:spTree>
    <p:extLst>
      <p:ext uri="{BB962C8B-B14F-4D97-AF65-F5344CB8AC3E}">
        <p14:creationId xmlns:p14="http://schemas.microsoft.com/office/powerpoint/2010/main" val="172760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D3FB6-CB5A-4656-8704-C2B507F9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STUDENTI: Individuazione azienda ospitante (Farmacia)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DA76CB-954F-475A-9ADC-BC7AFD89E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Il </a:t>
            </a:r>
            <a:r>
              <a:rPr lang="it-IT" sz="2400" dirty="0">
                <a:solidFill>
                  <a:srgbClr val="FF0000"/>
                </a:solidFill>
              </a:rPr>
              <a:t>TIROCINANTE</a:t>
            </a:r>
            <a:r>
              <a:rPr lang="it-IT" sz="2400" dirty="0"/>
              <a:t> deve individuare una Farmacia disposta ad ospitarlo, che sia autorizzata dall’Ordine. </a:t>
            </a:r>
          </a:p>
          <a:p>
            <a:pPr marL="0" indent="0" algn="just">
              <a:buNone/>
            </a:pPr>
            <a:r>
              <a:rPr lang="it-IT" sz="2400" dirty="0"/>
              <a:t>(Al momento della richiesta di accoglimento di tirocinio, chiedere espressamente alla Farmacia ospitante se è già stata autorizzata dall’ordine dei Farmacisti della Provincia di riferimento.)</a:t>
            </a:r>
          </a:p>
          <a:p>
            <a:pPr marL="0" indent="0" algn="just">
              <a:buNone/>
            </a:pPr>
            <a:r>
              <a:rPr lang="it-IT" sz="2400" dirty="0"/>
              <a:t>L’elenco aggiornato delle Farmacie autorizzate è disponibile sul sito dell’Ordine al seguente indirizzo: </a:t>
            </a:r>
          </a:p>
          <a:p>
            <a:pPr marL="0" indent="0" algn="just">
              <a:buNone/>
            </a:pPr>
            <a:r>
              <a:rPr lang="it-IT" sz="2400" dirty="0">
                <a:hlinkClick r:id="rId2"/>
              </a:rPr>
              <a:t>https://www.librettotirocinio.it/farmacie-autorizzate.html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02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0F35F2-53D8-447D-9056-C2D1C79C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FARMACIE OSPITANTI: Obblighi e Doveri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7D0167-EDBD-4E6B-9123-505DA19AE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28800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Registrazione al Portale Almalaurea;</a:t>
            </a:r>
          </a:p>
          <a:p>
            <a:pPr algn="just"/>
            <a:r>
              <a:rPr lang="it-IT" sz="2400" dirty="0"/>
              <a:t>Avere l’autorizzazione dall’Ordine provinciale di riferimento ad ospitare i Tirocinanti. (</a:t>
            </a:r>
            <a:r>
              <a:rPr lang="it-IT" dirty="0"/>
              <a:t>Vedasi il seguente Link:  </a:t>
            </a:r>
            <a:r>
              <a:rPr lang="it-IT" dirty="0">
                <a:hlinkClick r:id="rId2"/>
              </a:rPr>
              <a:t>https://www.ordinifarmacistilombardia.it/studente/tirocinio/richiesta_autorizzazione_farmacie.html</a:t>
            </a:r>
            <a:r>
              <a:rPr lang="it-IT" sz="2400" dirty="0"/>
              <a:t>.);</a:t>
            </a:r>
          </a:p>
          <a:p>
            <a:pPr algn="just"/>
            <a:r>
              <a:rPr lang="it-IT" sz="2400" dirty="0"/>
              <a:t>Aderire nel portale Almalaurea alla Convenzione denominata: «</a:t>
            </a:r>
            <a:r>
              <a:rPr lang="it-IT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Convenzione con la Federazione degli Ordini dei Farmacisti della Lombardia - Solo curricolari - (13/06/2024 - 12/06/2029)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90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6E4C5-BD16-430F-9838-2143B809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TUTOR UNIVERSITARIO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00A292-C955-4A01-9B76-FB85814F0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38300"/>
            <a:ext cx="8915400" cy="42672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2400" dirty="0"/>
              <a:t>A seguito dell’acquisizione dei requisiti per l’avvio del Tirocinio, la segreteria abbinerà d’ufficio il Tutor Universitario.</a:t>
            </a:r>
          </a:p>
          <a:p>
            <a:pPr marL="0" indent="0" algn="just">
              <a:buNone/>
            </a:pPr>
            <a:r>
              <a:rPr lang="it-IT" sz="2400" dirty="0"/>
              <a:t>Al raggiungimento dell’acquisizione dei requisiti, una volta pronti ad avviare la procedura si prega chiedere l’assegnazione del Tutor Universitario tramite Ticket accessibile alla pagina:</a:t>
            </a:r>
          </a:p>
          <a:p>
            <a:pPr marL="0" indent="0" algn="just">
              <a:buNone/>
            </a:pPr>
            <a:r>
              <a:rPr lang="it-IT" sz="2400" dirty="0">
                <a:hlinkClick r:id="rId2"/>
              </a:rPr>
              <a:t>https://www.unibs.it/it/infostudente</a:t>
            </a:r>
            <a:r>
              <a:rPr lang="it-IT" sz="2400" dirty="0"/>
              <a:t> (Tirocini e Placement → Tirocinio Curriculare → Farmacia), richiedendo l’assegnazione del Tutor Universitario.</a:t>
            </a:r>
          </a:p>
          <a:p>
            <a:pPr marL="0" indent="0" algn="just">
              <a:buNone/>
            </a:pPr>
            <a:r>
              <a:rPr lang="it-IT" sz="2400" dirty="0"/>
              <a:t>Nel Ticket specificare se si ha intenzione di svolgere parte del Tirocinio all’estero.</a:t>
            </a:r>
          </a:p>
        </p:txBody>
      </p:sp>
    </p:spTree>
    <p:extLst>
      <p:ext uri="{BB962C8B-B14F-4D97-AF65-F5344CB8AC3E}">
        <p14:creationId xmlns:p14="http://schemas.microsoft.com/office/powerpoint/2010/main" val="257624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69627-FD57-412E-A9E3-534FBA40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STUDENTI: Corsi Sicurezza</a:t>
            </a:r>
            <a:br>
              <a:rPr lang="it-IT" dirty="0"/>
            </a:br>
            <a:r>
              <a:rPr lang="it-IT" sz="1300" dirty="0"/>
              <a:t>Si fa riferimento alla normativa sulla salute e sicurezza sui luoghi di lavoro a cui anche i tirocinanti si devono allineare.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CD6AA2-7081-483A-9F24-A727BBCC5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Il futuro Tirocinante deve:</a:t>
            </a:r>
          </a:p>
          <a:p>
            <a:pPr algn="just"/>
            <a:r>
              <a:rPr lang="it-IT" sz="2400" dirty="0"/>
              <a:t>Consegnare all'ente/impresa ospitante il certificato di frequenza del Corso Generale sulla sicurezza della durata di 4 ore. </a:t>
            </a:r>
            <a:r>
              <a:rPr lang="it-IT" dirty="0"/>
              <a:t>(Spesso già svolto durante l’alternanza scuola lavoro – Nel caso in cui non troviate più la certificazione potete seguire nuovamente il corso cliccando su questo Link: </a:t>
            </a:r>
            <a:r>
              <a:rPr lang="it-IT" sz="1800" b="1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https://elearning.unibs.it/course/view.php?id=30347</a:t>
            </a:r>
            <a:r>
              <a:rPr lang="it-IT" dirty="0"/>
              <a:t>)</a:t>
            </a:r>
          </a:p>
          <a:p>
            <a:pPr algn="just"/>
            <a:r>
              <a:rPr lang="it-IT" sz="2400" dirty="0"/>
              <a:t>Aver svolto il Corso sulla Sicurezza Specifico tramite la Federazione degli Ordini. </a:t>
            </a:r>
            <a:r>
              <a:rPr lang="it-IT" sz="1600" dirty="0"/>
              <a:t>(Vedi pagina successiva)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568886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833</TotalTime>
  <Words>1858</Words>
  <Application>Microsoft Office PowerPoint</Application>
  <PresentationFormat>Widescreen</PresentationFormat>
  <Paragraphs>150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Filo</vt:lpstr>
      <vt:lpstr>TIROCINI FARMACIA</vt:lpstr>
      <vt:lpstr>STUDENTI: Requisiti per l’avvio dei Tirocini</vt:lpstr>
      <vt:lpstr>TIROCINIO: Caratteristiche generali.</vt:lpstr>
      <vt:lpstr>TIROCINIO: Caratteristiche generali: Posso svolgere il TPV all’estero?</vt:lpstr>
      <vt:lpstr>STUDENTI: Registrazione sul Portale Alma Laurea</vt:lpstr>
      <vt:lpstr>STUDENTI: Individuazione azienda ospitante (Farmacia)</vt:lpstr>
      <vt:lpstr>FARMACIE OSPITANTI: Obblighi e Doveri</vt:lpstr>
      <vt:lpstr>TUTOR UNIVERSITARIO</vt:lpstr>
      <vt:lpstr>STUDENTI: Corsi Sicurezza Si fa riferimento alla normativa sulla salute e sicurezza sui luoghi di lavoro a cui anche i tirocinanti si devono allineare.</vt:lpstr>
      <vt:lpstr>STUDENTI: Corso Sicurezza Specifico  Si fa riferimento alla normativa sulla salute e sicurezza sui luoghi di lavoro a cui anche i tirocinanti si devono allineare. </vt:lpstr>
      <vt:lpstr>FARMACIE OSPITANTI: Corsi Sicurezza Si fa riferimento alla normativa sulla salute e sicurezza sui luoghi di lavoro a cui anche i tirocinanti si devono allineare. </vt:lpstr>
      <vt:lpstr>FARMACIE OSPITANTI e STUDENTI  Progetto Formativo</vt:lpstr>
      <vt:lpstr>FARMACIE OSPITANTI e STUDENTI  Progetto Formativo</vt:lpstr>
      <vt:lpstr>SEGRETERIA DIDATTICA Verifica che:</vt:lpstr>
      <vt:lpstr>SEGRETERIA DIDATTICA Avvio Tirocinio</vt:lpstr>
      <vt:lpstr>STUDENTE Avvio Tirocinio</vt:lpstr>
      <vt:lpstr>DIARIO DEL TIROCINANTE</vt:lpstr>
      <vt:lpstr>DIARIO DEL TIROCINANTE</vt:lpstr>
      <vt:lpstr>DIARIO DEL TIROCINANTE</vt:lpstr>
      <vt:lpstr>TIROCINI: Informazioni Pratiche Cosa fare se…</vt:lpstr>
      <vt:lpstr>CONCLUSIONE DEL TIROCINIO</vt:lpstr>
      <vt:lpstr>CONCLUSIONE DEL TIROCINIO</vt:lpstr>
      <vt:lpstr>REGISTRAZIONE TIROCINIO</vt:lpstr>
      <vt:lpstr>PER INFORMAZIONI APRIRE UN TICKET: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TIROCINI FARMACIA</dc:title>
  <dc:creator>Enrica RIVETTI</dc:creator>
  <cp:lastModifiedBy>Enrica RIVETTI</cp:lastModifiedBy>
  <cp:revision>51</cp:revision>
  <dcterms:created xsi:type="dcterms:W3CDTF">2025-01-09T09:20:38Z</dcterms:created>
  <dcterms:modified xsi:type="dcterms:W3CDTF">2025-01-17T09:53:54Z</dcterms:modified>
</cp:coreProperties>
</file>