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0" r:id="rId4"/>
    <p:sldId id="280" r:id="rId5"/>
    <p:sldId id="258" r:id="rId6"/>
    <p:sldId id="259" r:id="rId7"/>
    <p:sldId id="260" r:id="rId8"/>
    <p:sldId id="281" r:id="rId9"/>
    <p:sldId id="261" r:id="rId10"/>
    <p:sldId id="262" r:id="rId11"/>
    <p:sldId id="263" r:id="rId12"/>
    <p:sldId id="264" r:id="rId13"/>
    <p:sldId id="265" r:id="rId14"/>
    <p:sldId id="282" r:id="rId15"/>
    <p:sldId id="266" r:id="rId16"/>
    <p:sldId id="267" r:id="rId17"/>
    <p:sldId id="268" r:id="rId18"/>
    <p:sldId id="279" r:id="rId19"/>
    <p:sldId id="269" r:id="rId20"/>
    <p:sldId id="276" r:id="rId21"/>
    <p:sldId id="275" r:id="rId22"/>
    <p:sldId id="278" r:id="rId23"/>
    <p:sldId id="271" r:id="rId24"/>
    <p:sldId id="277" r:id="rId25"/>
    <p:sldId id="272" r:id="rId26"/>
    <p:sldId id="273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learning.unibs.it/course/view.php?id=30347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dinifarmacistilombardia.it/studente/tirocinio/corsi_sicurezza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irocini.fofiruf.it/" TargetMode="Externa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bs.it/it/infostudent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brettotirocinio.it/farmacie-autorizzate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dinifarmacistilombardia.it/studente/tirocinio/richiesta_autorizzazione_farmacie.html" TargetMode="External"/><Relationship Id="rId2" Type="http://schemas.openxmlformats.org/officeDocument/2006/relationships/hyperlink" Target="https://www.unibs.it/it/info/enti-e-aziende/portale-almalaurea-placement-e-tirocin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lacement.unibs.it/staff/home/ent/tirocini/convenzioni/dettaglio.aspx?lang=it&amp;idconv=121432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bs.it/it/infostudent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A03788-31A5-4E9B-8DB2-45E2AFC6A8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dirty="0"/>
              <a:t>TIROCINI FARMACIA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81F4AF6-ABBE-4478-B724-43E03CD5C4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b="1" dirty="0"/>
              <a:t>Istruzioni pratiche per studenti e Farmacie</a:t>
            </a:r>
          </a:p>
        </p:txBody>
      </p:sp>
    </p:spTree>
    <p:extLst>
      <p:ext uri="{BB962C8B-B14F-4D97-AF65-F5344CB8AC3E}">
        <p14:creationId xmlns:p14="http://schemas.microsoft.com/office/powerpoint/2010/main" val="2103878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B69627-FD57-412E-A9E3-534FBA40C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STUDENTI: Corsi Sicurezza</a:t>
            </a:r>
            <a:br>
              <a:rPr lang="it-IT" dirty="0"/>
            </a:br>
            <a:r>
              <a:rPr lang="it-IT" sz="1300" dirty="0"/>
              <a:t>Si fa riferimento alla normativa sulla salute e sicurezza sui luoghi di lavoro a cui anche i tirocinanti si devono allineare.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CD6AA2-7081-483A-9F24-A727BBCC5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2400" dirty="0"/>
              <a:t>Il futuro Tirocinante deve:</a:t>
            </a:r>
          </a:p>
          <a:p>
            <a:pPr algn="just"/>
            <a:r>
              <a:rPr lang="it-IT" sz="2400" dirty="0"/>
              <a:t>Consegnare all'ente/impresa ospitante il certificato di frequenza del Corso Generale sulla sicurezza della durata di 4 ore. </a:t>
            </a:r>
            <a:r>
              <a:rPr lang="it-IT" dirty="0"/>
              <a:t>(Spesso già svolto durante l’alternanza scuola lavoro – Nel caso in cui non troviate più la certificazione potete seguire nuovamente il corso cliccando su questo Link: </a:t>
            </a:r>
            <a:r>
              <a:rPr lang="it-IT" sz="1800" b="1" u="sng" dirty="0">
                <a:solidFill>
                  <a:srgbClr val="0000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https://elearning.unibs.it/course/view.php?id=30347</a:t>
            </a:r>
            <a:r>
              <a:rPr lang="it-IT" dirty="0"/>
              <a:t>)</a:t>
            </a:r>
          </a:p>
          <a:p>
            <a:pPr algn="just"/>
            <a:r>
              <a:rPr lang="it-IT" sz="2400" dirty="0"/>
              <a:t>Aver svolto il Corso sulla Sicurezza Specifico tramite la Federazione degli Ordini. </a:t>
            </a:r>
            <a:r>
              <a:rPr lang="it-IT" sz="1600" dirty="0"/>
              <a:t>(Vedi pagina successiva)</a:t>
            </a:r>
            <a:r>
              <a:rPr lang="it-IT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5688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4A676A-F5EB-4949-BBF3-84477F688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14585"/>
            <a:ext cx="8911687" cy="1280890"/>
          </a:xfrm>
        </p:spPr>
        <p:txBody>
          <a:bodyPr>
            <a:normAutofit/>
          </a:bodyPr>
          <a:lstStyle/>
          <a:p>
            <a:r>
              <a:rPr lang="it-IT" dirty="0"/>
              <a:t>STUDENTI: Corso Sicurezza Specifico </a:t>
            </a:r>
            <a:br>
              <a:rPr lang="it-IT" dirty="0"/>
            </a:br>
            <a:r>
              <a:rPr lang="it-IT" sz="1300" dirty="0"/>
              <a:t>Si fa riferimento alla normativa sulla salute e sicurezza sui luoghi di lavoro a cui anche i tirocinanti si devono allineare.</a:t>
            </a:r>
            <a:br>
              <a:rPr lang="it-IT" sz="1300" dirty="0"/>
            </a:br>
            <a:endParaRPr lang="it-IT" sz="13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184801-9461-46BA-9968-E3916EAA1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895475"/>
            <a:ext cx="8915400" cy="3777622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Da svolgere solo dopo aver raggiunto i requisiti minimi per lo svolgimento del Tirocinio;</a:t>
            </a:r>
          </a:p>
          <a:p>
            <a:pPr algn="just"/>
            <a:r>
              <a:rPr lang="it-IT" sz="2400" dirty="0"/>
              <a:t>Link per lo svolgimento: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sz="2400" dirty="0">
                <a:hlinkClick r:id="rId2"/>
              </a:rPr>
              <a:t>https://www.ordinifarmacistilombardia.it/studente/tirocinio/corsi_sicurezza.html</a:t>
            </a:r>
            <a:r>
              <a:rPr lang="it-IT" sz="2400" dirty="0"/>
              <a:t> </a:t>
            </a:r>
          </a:p>
          <a:p>
            <a:pPr algn="just"/>
            <a:r>
              <a:rPr lang="it-IT" sz="2400" dirty="0"/>
              <a:t>Da terminare tassativamente entro 15 giorni dall’avvio del corso; </a:t>
            </a:r>
          </a:p>
          <a:p>
            <a:pPr algn="just"/>
            <a:r>
              <a:rPr lang="it-IT" sz="2400" dirty="0"/>
              <a:t>Da svolgere in modalità e-learning;</a:t>
            </a:r>
          </a:p>
          <a:p>
            <a:pPr algn="just"/>
            <a:r>
              <a:rPr lang="it-IT" sz="2400" dirty="0"/>
              <a:t>Consegnare la Certificazione conseguita alla Farmacia ospitante.</a:t>
            </a:r>
          </a:p>
        </p:txBody>
      </p:sp>
    </p:spTree>
    <p:extLst>
      <p:ext uri="{BB962C8B-B14F-4D97-AF65-F5344CB8AC3E}">
        <p14:creationId xmlns:p14="http://schemas.microsoft.com/office/powerpoint/2010/main" val="2354959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4AC30C-426F-4230-9D1E-7788EC2F9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FARMACIE OSPITANTI: Corsi Sicurezza</a:t>
            </a:r>
            <a:br>
              <a:rPr lang="it-IT" dirty="0"/>
            </a:br>
            <a:r>
              <a:rPr lang="it-IT" sz="1300" dirty="0"/>
              <a:t>Si fa riferimento alla normativa sulla salute e sicurezza sui luoghi di lavoro a cui anche i tirocinanti si devono allineare.</a:t>
            </a:r>
            <a:br>
              <a:rPr lang="it-IT" sz="1300" dirty="0"/>
            </a:br>
            <a:endParaRPr lang="it-IT" sz="13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123350-579B-47E3-A9AE-F9D9B13E6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400" dirty="0"/>
              <a:t>Caricare le certificazioni relative alla sicurezza sul portale tirocini Almalaurea prima dell’attivazione del tirocinio.</a:t>
            </a:r>
          </a:p>
          <a:p>
            <a:pPr marL="0" indent="0" algn="ctr">
              <a:buNone/>
            </a:pPr>
            <a:endParaRPr lang="it-IT" sz="24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it-IT" sz="2400" dirty="0">
                <a:solidFill>
                  <a:srgbClr val="FF0000"/>
                </a:solidFill>
              </a:rPr>
              <a:t>ATTENZIONE!!! </a:t>
            </a:r>
          </a:p>
          <a:p>
            <a:pPr marL="0" indent="0" algn="ctr">
              <a:buNone/>
            </a:pPr>
            <a:r>
              <a:rPr lang="it-IT" sz="2400" dirty="0">
                <a:solidFill>
                  <a:srgbClr val="FF0000"/>
                </a:solidFill>
              </a:rPr>
              <a:t>Senza il caricamento dei certificati</a:t>
            </a:r>
          </a:p>
          <a:p>
            <a:pPr marL="0" indent="0" algn="ctr">
              <a:buNone/>
            </a:pPr>
            <a:r>
              <a:rPr lang="it-IT" sz="2400" dirty="0">
                <a:solidFill>
                  <a:srgbClr val="FF0000"/>
                </a:solidFill>
              </a:rPr>
              <a:t> non sarà possibile attivare il tirocinio.  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045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9707AF-5ED2-44FE-B6DC-BF0C38E8B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6691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FARMACIE OSPITANTI e STUDENTI </a:t>
            </a:r>
            <a:br>
              <a:rPr lang="it-IT" dirty="0"/>
            </a:br>
            <a:r>
              <a:rPr lang="it-IT" sz="3100" dirty="0"/>
              <a:t>Progetto Formativo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795E97C-DC5D-461D-9F4C-6FC4FE9A3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674" y="2000250"/>
            <a:ext cx="10277475" cy="43338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3900" b="1" dirty="0">
                <a:solidFill>
                  <a:srgbClr val="FF0000"/>
                </a:solidFill>
              </a:rPr>
              <a:t>PREMESSE:</a:t>
            </a:r>
          </a:p>
          <a:p>
            <a:pPr marL="0" indent="0">
              <a:buNone/>
            </a:pPr>
            <a:endParaRPr lang="it-IT" sz="3900" b="1" dirty="0">
              <a:solidFill>
                <a:srgbClr val="FF0000"/>
              </a:solidFill>
            </a:endParaRPr>
          </a:p>
          <a:p>
            <a:pPr algn="just"/>
            <a:r>
              <a:rPr lang="it-IT" sz="2600" dirty="0"/>
              <a:t>FARMACIA OSPITANTE: Aver attivata la convenzione.</a:t>
            </a:r>
          </a:p>
          <a:p>
            <a:pPr marL="0" indent="0" algn="just">
              <a:buNone/>
            </a:pPr>
            <a:endParaRPr lang="it-IT" sz="2600" dirty="0"/>
          </a:p>
          <a:p>
            <a:pPr algn="just"/>
            <a:r>
              <a:rPr lang="it-IT" sz="2600" dirty="0"/>
              <a:t>STUDENTE: Aver svolto i corsi sulla sicurezza e raggiunto i requisiti minimi per l’avvio del Tirocinio.</a:t>
            </a:r>
          </a:p>
          <a:p>
            <a:pPr marL="0" indent="0" algn="just">
              <a:buNone/>
            </a:pPr>
            <a:r>
              <a:rPr lang="it-IT" sz="9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187010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56664D-F2E4-47A2-A138-D3F323E36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FARMACIE OSPITANTI e STUDENTI </a:t>
            </a:r>
            <a:br>
              <a:rPr lang="it-IT" dirty="0"/>
            </a:br>
            <a:r>
              <a:rPr lang="it-IT" sz="3100" dirty="0"/>
              <a:t>Progetto Formativo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048A8E-EDA2-48B9-974E-825EC9F22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sz="1800" b="1" dirty="0">
                <a:solidFill>
                  <a:srgbClr val="FF0000"/>
                </a:solidFill>
              </a:rPr>
              <a:t>COMPILAZIONE PROGETTO FORMATIVO: </a:t>
            </a:r>
          </a:p>
          <a:p>
            <a:pPr marL="0" indent="0" algn="just">
              <a:buNone/>
            </a:pPr>
            <a:r>
              <a:rPr lang="it-IT" sz="1800" dirty="0"/>
              <a:t>    FARMACIA OSPITANTE e STUDENTE: </a:t>
            </a:r>
          </a:p>
          <a:p>
            <a:pPr marL="0" indent="0" algn="just">
              <a:buNone/>
            </a:pPr>
            <a:r>
              <a:rPr lang="it-IT" sz="1800" b="1" u="sng" dirty="0"/>
              <a:t>COME ATTIVARE UN PROGETTO FORMATIVO: ISTRUZIONI DI SUPPORTO</a:t>
            </a:r>
          </a:p>
          <a:p>
            <a:pPr algn="just"/>
            <a:r>
              <a:rPr lang="it-IT" dirty="0"/>
              <a:t>Effettuare l’accesso alla piattaforma </a:t>
            </a:r>
            <a:r>
              <a:rPr lang="it-IT" dirty="0" err="1"/>
              <a:t>AlmaLaurea</a:t>
            </a:r>
            <a:r>
              <a:rPr lang="it-IT" dirty="0"/>
              <a:t> </a:t>
            </a:r>
            <a:r>
              <a:rPr lang="it-IT" dirty="0" err="1"/>
              <a:t>Unibs</a:t>
            </a:r>
            <a:r>
              <a:rPr lang="it-IT" dirty="0"/>
              <a:t> con il proprio account personale;</a:t>
            </a:r>
          </a:p>
          <a:p>
            <a:pPr algn="just"/>
            <a:r>
              <a:rPr lang="it-IT" dirty="0"/>
              <a:t>Accedere alla sezione «GESTISCI I TUOI TIROCINI»;</a:t>
            </a:r>
          </a:p>
          <a:p>
            <a:pPr algn="just"/>
            <a:r>
              <a:rPr lang="it-IT" dirty="0"/>
              <a:t>Selezionare la voce «INSERISCI NUOVO PROGETTO FORMATIVO» e seguire le istruzioni per la compilazione;</a:t>
            </a:r>
          </a:p>
          <a:p>
            <a:pPr algn="just"/>
            <a:r>
              <a:rPr lang="it-IT" sz="1800" dirty="0"/>
              <a:t>Compilare il Progetto Formativo in cui si definiscono i dettagli del tirocinio e caricarlo il sul portale Almalaurea. </a:t>
            </a:r>
          </a:p>
          <a:p>
            <a:pPr algn="just"/>
            <a:r>
              <a:rPr lang="it-IT" dirty="0"/>
              <a:t>Inviare il progetto al Tutor Universitario cliccando su «Salva ed Invia».</a:t>
            </a:r>
            <a:endParaRPr lang="it-IT" sz="1800" dirty="0"/>
          </a:p>
          <a:p>
            <a:pPr algn="just"/>
            <a:r>
              <a:rPr lang="it-IT" sz="1800" dirty="0"/>
              <a:t>Attendere la validazione da part del Tutor Universitario, che verrà automaticamente avvisato tramite e-mail.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726667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B6DC98-F5E5-4CC6-80AC-46502998F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FARMACIE OSPITANTI e STUDENTI </a:t>
            </a:r>
            <a:br>
              <a:rPr lang="it-IT" dirty="0"/>
            </a:br>
            <a:r>
              <a:rPr lang="it-IT" sz="3100" dirty="0"/>
              <a:t>Progetto Formativo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134CE5-0E63-4FAD-B2BA-EB6185320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904999"/>
            <a:ext cx="8915400" cy="45815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2600" dirty="0"/>
              <a:t>    </a:t>
            </a:r>
            <a:r>
              <a:rPr lang="it-IT" sz="2600" dirty="0">
                <a:solidFill>
                  <a:srgbClr val="FF0000"/>
                </a:solidFill>
              </a:rPr>
              <a:t>STUDENTE:</a:t>
            </a:r>
          </a:p>
          <a:p>
            <a:pPr algn="just"/>
            <a:r>
              <a:rPr lang="it-IT" sz="2600" dirty="0"/>
              <a:t>Scaricare da Alma Laurea il Progetto Formativo </a:t>
            </a:r>
            <a:r>
              <a:rPr lang="it-IT" sz="2600" dirty="0">
                <a:solidFill>
                  <a:srgbClr val="FF0000"/>
                </a:solidFill>
              </a:rPr>
              <a:t>firmato dal Tutor Universitario</a:t>
            </a:r>
            <a:r>
              <a:rPr lang="it-IT" sz="2600" dirty="0"/>
              <a:t>, stamparlo, apporvi la propria firma autografa e far firmare lo stesso dal tutor Aziendale. </a:t>
            </a:r>
          </a:p>
          <a:p>
            <a:pPr marL="0" indent="0">
              <a:buNone/>
            </a:pPr>
            <a:r>
              <a:rPr lang="it-IT" sz="2600" dirty="0"/>
              <a:t>    </a:t>
            </a:r>
            <a:r>
              <a:rPr lang="it-IT" sz="2600" dirty="0">
                <a:solidFill>
                  <a:srgbClr val="FF0000"/>
                </a:solidFill>
              </a:rPr>
              <a:t>FARMACIA OSPITANTE:</a:t>
            </a:r>
          </a:p>
          <a:p>
            <a:pPr algn="just"/>
            <a:r>
              <a:rPr lang="it-IT" sz="2600" dirty="0"/>
              <a:t>Caricare il progetto Formativo firmato e timbrato sul portale Almalaurea</a:t>
            </a:r>
          </a:p>
          <a:p>
            <a:pPr algn="just"/>
            <a:r>
              <a:rPr lang="it-IT" sz="2600" dirty="0"/>
              <a:t>Caricare la carta d’identità di chi ha firmato la documentazione (tirocinante e Tutor Aziendale). </a:t>
            </a:r>
          </a:p>
          <a:p>
            <a:pPr marL="0" indent="0" algn="just">
              <a:buNone/>
            </a:pPr>
            <a:r>
              <a:rPr lang="it-IT" sz="2200" dirty="0"/>
              <a:t>Se presente la firma digitale, non sarà necessaria la carta d’identità.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81275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4DC74B-D049-4240-AF46-2964B2A96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SEGRETERIA DIDATTICA</a:t>
            </a:r>
            <a:br>
              <a:rPr lang="it-IT" dirty="0"/>
            </a:br>
            <a:r>
              <a:rPr lang="it-IT" sz="3100" dirty="0"/>
              <a:t>Verifica che: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005FC3-D7AE-48B9-A418-95987E901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2" y="1790700"/>
            <a:ext cx="9982200" cy="4629150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Lo studente abbia raggiunto i requisiti minimi per lo svolgimento del TPV; </a:t>
            </a:r>
          </a:p>
          <a:p>
            <a:pPr algn="just"/>
            <a:r>
              <a:rPr lang="it-IT" sz="2400" dirty="0"/>
              <a:t>La Farmacia ospitante sia presente nell’elenco delle Farmacie autorizzate;  </a:t>
            </a:r>
          </a:p>
          <a:p>
            <a:pPr algn="just"/>
            <a:r>
              <a:rPr lang="it-IT" sz="2400" dirty="0"/>
              <a:t>L’indirizzo e-mail del Tutor Universitario inserito dallo Studente sia corretto; </a:t>
            </a:r>
          </a:p>
          <a:p>
            <a:pPr algn="just"/>
            <a:r>
              <a:rPr lang="it-IT" sz="2400" dirty="0"/>
              <a:t>Siano stati caricati i documenti necessari (attestazione corsi sicurezza, documenti di identità, Progetto Formativo); </a:t>
            </a:r>
          </a:p>
          <a:p>
            <a:pPr algn="just"/>
            <a:r>
              <a:rPr lang="it-IT" sz="2400" dirty="0"/>
              <a:t>I dati, relativi al tirocinio siano corretti. (data di inizio e fine tirocinio, cfu, ecc..). </a:t>
            </a:r>
          </a:p>
        </p:txBody>
      </p:sp>
    </p:spTree>
    <p:extLst>
      <p:ext uri="{BB962C8B-B14F-4D97-AF65-F5344CB8AC3E}">
        <p14:creationId xmlns:p14="http://schemas.microsoft.com/office/powerpoint/2010/main" val="1893850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9DC5FB-4E95-456F-B16C-A17F5EE6D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SEGRETERIA DIDATTICA</a:t>
            </a:r>
            <a:br>
              <a:rPr lang="it-IT" dirty="0"/>
            </a:br>
            <a:r>
              <a:rPr lang="it-IT" sz="3100" dirty="0"/>
              <a:t>Avvio Tirocinio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01FB75-3061-4193-9EEC-3994EC2E9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sz="2400" dirty="0"/>
              <a:t>Verificato quanto indicato nella pagina precedente, espleterà le pratiche necessarie per l’attivazione del Tirocinio. </a:t>
            </a:r>
          </a:p>
          <a:p>
            <a:pPr marL="0" indent="0" algn="just">
              <a:buNone/>
            </a:pPr>
            <a:r>
              <a:rPr lang="it-IT" sz="2400" dirty="0"/>
              <a:t>Con l’attivazione del Tirocinio:</a:t>
            </a:r>
          </a:p>
          <a:p>
            <a:pPr algn="just"/>
            <a:r>
              <a:rPr lang="it-IT" sz="2400" dirty="0"/>
              <a:t>Il Tirocinante; </a:t>
            </a:r>
          </a:p>
          <a:p>
            <a:pPr algn="just"/>
            <a:r>
              <a:rPr lang="it-IT" sz="2400" dirty="0"/>
              <a:t>La Farmacia;</a:t>
            </a:r>
          </a:p>
          <a:p>
            <a:pPr algn="just"/>
            <a:r>
              <a:rPr lang="it-IT" sz="2400" dirty="0"/>
              <a:t>Il Tutor Universitario;</a:t>
            </a:r>
          </a:p>
          <a:p>
            <a:pPr marL="0" indent="0" algn="just">
              <a:buNone/>
            </a:pPr>
            <a:r>
              <a:rPr lang="it-IT" sz="2400" dirty="0"/>
              <a:t>Riceveranno una e-mail di conferma attivazione del tirocinio e potranno vedere direttamente sul portale ALMALAUREA (nell’area personale dello studente e nell’area personale della farmacia) il progetto completo di tutte le firme.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6537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2F9CC3-0B9C-4AE6-81C0-F7ED96E31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STUDENTE</a:t>
            </a:r>
            <a:br>
              <a:rPr lang="it-IT" dirty="0"/>
            </a:br>
            <a:r>
              <a:rPr lang="it-IT" sz="3100" dirty="0"/>
              <a:t>Avvio Tirocinio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08BC35-80B2-49BE-833D-63225DBE4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400" dirty="0"/>
          </a:p>
          <a:p>
            <a:endParaRPr lang="it-IT" sz="2400" dirty="0"/>
          </a:p>
          <a:p>
            <a:pPr algn="just"/>
            <a:r>
              <a:rPr lang="it-IT" sz="2400" dirty="0"/>
              <a:t>Una volta ottenuta l’attivazione del Tirocinio, prima di iniziare a svolgere le ore in Farmacia, inviare all’ordine il Progetto Formativo per l’approvazione e l’attivazione del Diario del Tirocinante (Vedi slide dedicata per la procedura – Attivazione Diario).</a:t>
            </a:r>
          </a:p>
        </p:txBody>
      </p:sp>
    </p:spTree>
    <p:extLst>
      <p:ext uri="{BB962C8B-B14F-4D97-AF65-F5344CB8AC3E}">
        <p14:creationId xmlns:p14="http://schemas.microsoft.com/office/powerpoint/2010/main" val="3026448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2123D6-BDA3-4344-B183-83AF452B6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85750"/>
            <a:ext cx="8911687" cy="1280890"/>
          </a:xfrm>
        </p:spPr>
        <p:txBody>
          <a:bodyPr/>
          <a:lstStyle/>
          <a:p>
            <a:r>
              <a:rPr lang="it-IT" dirty="0"/>
              <a:t>DIARIO DEL TIROCINANTE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5623C8B-2C76-4355-9967-11DDAF900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914525"/>
            <a:ext cx="8915400" cy="4381500"/>
          </a:xfrm>
        </p:spPr>
        <p:txBody>
          <a:bodyPr>
            <a:normAutofit/>
          </a:bodyPr>
          <a:lstStyle/>
          <a:p>
            <a:pPr algn="just"/>
            <a:r>
              <a:rPr lang="it-IT" sz="2400" dirty="0">
                <a:solidFill>
                  <a:srgbClr val="FF0000"/>
                </a:solidFill>
              </a:rPr>
              <a:t>Cos’è: </a:t>
            </a:r>
            <a:r>
              <a:rPr lang="it-IT" sz="2400" dirty="0"/>
              <a:t>registro elettronico delle presenze che deve essere compilato dal tirocinante, direttamente on-line sul Portale dell’Ordine, inserendo le ore frequentate tutti i giorni e le relazioni finali sulle attività svolte.</a:t>
            </a:r>
          </a:p>
          <a:p>
            <a:pPr marL="0" indent="0" algn="just">
              <a:buNone/>
            </a:pPr>
            <a:endParaRPr lang="it-IT" sz="2400" dirty="0"/>
          </a:p>
          <a:p>
            <a:pPr algn="just"/>
            <a:r>
              <a:rPr lang="it-IT" sz="2400" dirty="0">
                <a:solidFill>
                  <a:srgbClr val="FF0000"/>
                </a:solidFill>
              </a:rPr>
              <a:t>Quando si attiva: </a:t>
            </a:r>
            <a:r>
              <a:rPr lang="it-IT" sz="2400" dirty="0"/>
              <a:t>Dopo l’attivazione del tirocinio da parte dell’Università.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02077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817DBC-65C8-4F64-B959-0A58B30EB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7875" y="624110"/>
            <a:ext cx="9456737" cy="1280890"/>
          </a:xfrm>
        </p:spPr>
        <p:txBody>
          <a:bodyPr/>
          <a:lstStyle/>
          <a:p>
            <a:r>
              <a:rPr lang="it-IT" dirty="0"/>
              <a:t>STUDENTI: Requisiti per l’avvio dei Tirocini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8AB1C9-A2BC-4D93-A318-CFFD481A1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7874" y="2133599"/>
            <a:ext cx="9456738" cy="4371975"/>
          </a:xfrm>
        </p:spPr>
        <p:txBody>
          <a:bodyPr/>
          <a:lstStyle/>
          <a:p>
            <a:endParaRPr lang="it-IT" dirty="0"/>
          </a:p>
          <a:p>
            <a:pPr algn="just"/>
            <a:r>
              <a:rPr lang="it-IT" sz="2400" dirty="0"/>
              <a:t> Iscritto al IV anno;</a:t>
            </a:r>
          </a:p>
          <a:p>
            <a:pPr algn="just"/>
            <a:r>
              <a:rPr lang="it-IT" sz="2400" dirty="0"/>
              <a:t> Aver acquisito 160 CFU;</a:t>
            </a:r>
          </a:p>
          <a:p>
            <a:pPr algn="just"/>
            <a:r>
              <a:rPr lang="it-IT" sz="2400" dirty="0"/>
              <a:t> Aver superato due esami caratterizzanti: CHIMICA FARMACEUTICA I (CHIM/08) e FARMACOLOGIA GENERALE (BIO/14);</a:t>
            </a:r>
          </a:p>
          <a:p>
            <a:pPr algn="just"/>
            <a:r>
              <a:rPr lang="it-IT" sz="2400" dirty="0"/>
              <a:t> Aver frequentato un corso del SSD CHIM/09 (Tecnologia Farmaceutica</a:t>
            </a:r>
            <a:r>
              <a:rPr lang="it-IT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7149555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2D8F5B-6CD3-4889-8E9C-41EC18CBA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46088"/>
            <a:ext cx="8915400" cy="976312"/>
          </a:xfrm>
        </p:spPr>
        <p:txBody>
          <a:bodyPr>
            <a:normAutofit/>
          </a:bodyPr>
          <a:lstStyle/>
          <a:p>
            <a:r>
              <a:rPr lang="it-IT" sz="3600" dirty="0"/>
              <a:t>DIARIO DEL TIROCINANTE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A57946C-4C58-49F7-81E9-BA0EE769CEA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dirty="0">
                <a:solidFill>
                  <a:srgbClr val="FF0000"/>
                </a:solidFill>
              </a:rPr>
              <a:t>Cosa fare per attivarlo:</a:t>
            </a:r>
            <a:r>
              <a:rPr lang="it-IT" dirty="0"/>
              <a:t> il tirocinante DEVE richiedere l’attivazione del Diario di Tirocinio all’Ordine di competenza territoriale della Farmacia.</a:t>
            </a:r>
          </a:p>
          <a:p>
            <a:pPr algn="just"/>
            <a:r>
              <a:rPr lang="it-IT" dirty="0">
                <a:solidFill>
                  <a:srgbClr val="FF0000"/>
                </a:solidFill>
              </a:rPr>
              <a:t>Come si ha la certezza che il Diario sia attivato</a:t>
            </a:r>
            <a:r>
              <a:rPr lang="it-IT" dirty="0"/>
              <a:t>: il Tirocinante, tutor della farmacia e tutor Universitario riceveranno dall’ordine, tramite posta elettronica, le credenziali per accedere al libretto on-line del tirocinio. </a:t>
            </a:r>
          </a:p>
          <a:p>
            <a:pPr algn="just"/>
            <a:r>
              <a:rPr lang="it-IT" dirty="0">
                <a:solidFill>
                  <a:srgbClr val="FF0000"/>
                </a:solidFill>
              </a:rPr>
              <a:t>Come vi si accede: </a:t>
            </a:r>
            <a:r>
              <a:rPr lang="it-IT" dirty="0"/>
              <a:t>Si può accedere al Diario del Tirocinante, utilizzando le password personali ricevute dall’Ordine dei farmacisti, tramite il sito http://www.librettotirocinio.it </a:t>
            </a:r>
          </a:p>
          <a:p>
            <a:pPr algn="just"/>
            <a:r>
              <a:rPr lang="it-IT" b="1" dirty="0"/>
              <a:t>Per tutti i Tirocini avviati da Gennaio 2026 attivare il Diario utilizzando il seguente link: </a:t>
            </a:r>
            <a:r>
              <a:rPr lang="it-IT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it-IT" b="1" i="0" u="none" strike="noStrike" dirty="0">
                <a:solidFill>
                  <a:srgbClr val="20399D"/>
                </a:solidFill>
                <a:effectLst/>
                <a:latin typeface="Open Sans" panose="020B0606030504020204" pitchFamily="34" charset="0"/>
                <a:hlinkClick r:id="rId2"/>
              </a:rPr>
              <a:t>https://tirocini.fofiruf.it</a:t>
            </a:r>
            <a:endParaRPr lang="it-IT" b="1" dirty="0"/>
          </a:p>
          <a:p>
            <a:endParaRPr lang="it-IT" dirty="0"/>
          </a:p>
        </p:txBody>
      </p:sp>
      <p:pic>
        <p:nvPicPr>
          <p:cNvPr id="10" name="Segnaposto contenuto 9">
            <a:extLst>
              <a:ext uri="{FF2B5EF4-FFF2-40B4-BE49-F238E27FC236}">
                <a16:creationId xmlns:a16="http://schemas.microsoft.com/office/drawing/2014/main" id="{175F2927-E420-44C4-A758-AD27F70270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043707" y="1598613"/>
            <a:ext cx="3660721" cy="5106987"/>
          </a:xfrm>
        </p:spPr>
      </p:pic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66F1C006-F9FC-41D7-B819-48AD57104533}"/>
              </a:ext>
            </a:extLst>
          </p:cNvPr>
          <p:cNvCxnSpPr/>
          <p:nvPr/>
        </p:nvCxnSpPr>
        <p:spPr>
          <a:xfrm flipH="1">
            <a:off x="10325100" y="4352925"/>
            <a:ext cx="762000" cy="6953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1569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ADFB7F-682A-4C68-A151-EDF81A85F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/>
              <a:t>DIARIO DEL TIROCINANTE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A5653E-795C-4E04-935C-F32A10815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0186" y="1609726"/>
            <a:ext cx="9488139" cy="524827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dirty="0">
                <a:solidFill>
                  <a:srgbClr val="FF0000"/>
                </a:solidFill>
              </a:rPr>
              <a:t>Come compilare: </a:t>
            </a:r>
            <a:r>
              <a:rPr lang="it-IT" dirty="0"/>
              <a:t>Al primo accesso, allo studente, verrà richiesto di completare i propri dati e solo successivamente potrà svolgere le seguenti operazioni: </a:t>
            </a:r>
          </a:p>
          <a:p>
            <a:pPr marL="0" indent="0" algn="just">
              <a:buNone/>
            </a:pPr>
            <a:r>
              <a:rPr lang="it-IT" dirty="0"/>
              <a:t>      - indicare giornalmente le ore di tirocinio svolte in Farmacia;  </a:t>
            </a:r>
          </a:p>
          <a:p>
            <a:pPr marL="0" indent="0" algn="just">
              <a:buNone/>
            </a:pPr>
            <a:r>
              <a:rPr lang="it-IT" dirty="0"/>
              <a:t>      - inserire le relazioni finali sulle attività svolte. 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>
                <a:solidFill>
                  <a:srgbClr val="FF0000"/>
                </a:solidFill>
              </a:rPr>
              <a:t>ATTENZIONE: </a:t>
            </a:r>
            <a:r>
              <a:rPr lang="it-IT" b="1" dirty="0"/>
              <a:t>Non dovrà essere compilato il registro presenze sul sito Almalaurea.</a:t>
            </a:r>
          </a:p>
          <a:p>
            <a:pPr marL="0" indent="0" algn="just">
              <a:buNone/>
            </a:pPr>
            <a:endParaRPr lang="it-IT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it-IT" sz="2600" b="1" dirty="0">
                <a:solidFill>
                  <a:srgbClr val="FF0000"/>
                </a:solidFill>
              </a:rPr>
              <a:t>ATTIVAZIONE DI TIROCINI SU PIU’ SEDI: </a:t>
            </a:r>
            <a:r>
              <a:rPr lang="it-IT" sz="2600" dirty="0"/>
              <a:t>Se si attivano </a:t>
            </a:r>
            <a:r>
              <a:rPr lang="it-IT" sz="2600" b="1" dirty="0"/>
              <a:t>tirocini su più sedi </a:t>
            </a:r>
            <a:r>
              <a:rPr lang="it-IT" sz="2600" dirty="0"/>
              <a:t>è necessario inviare per ogni Sede il Progetto Formativo all’ordine dei Farmacisti per l’aggiornamento del Diario del Tirocinante. (Richiedi attivazione aggiornamento Diario – vedi slide precedente)</a:t>
            </a:r>
          </a:p>
          <a:p>
            <a:pPr marL="0" indent="0" algn="just">
              <a:buNone/>
            </a:pPr>
            <a:r>
              <a:rPr lang="it-IT" sz="2600" b="1" dirty="0">
                <a:solidFill>
                  <a:srgbClr val="FF0000"/>
                </a:solidFill>
              </a:rPr>
              <a:t>ATTIVAZIONE DI TIROCINI FUORI PROVINCIA/REGIONE: </a:t>
            </a:r>
            <a:r>
              <a:rPr lang="it-IT" sz="2600" dirty="0">
                <a:solidFill>
                  <a:schemeClr val="tx1"/>
                </a:solidFill>
              </a:rPr>
              <a:t>E’ possibile</a:t>
            </a:r>
            <a:r>
              <a:rPr lang="it-IT" sz="2600" b="1" dirty="0">
                <a:solidFill>
                  <a:srgbClr val="FF0000"/>
                </a:solidFill>
              </a:rPr>
              <a:t> </a:t>
            </a:r>
            <a:r>
              <a:rPr lang="it-IT" sz="2600" dirty="0"/>
              <a:t>attivare </a:t>
            </a:r>
            <a:r>
              <a:rPr lang="it-IT" sz="2600" b="1" dirty="0"/>
              <a:t>tirocini fuori provincia/regione. </a:t>
            </a:r>
            <a:r>
              <a:rPr lang="it-IT" sz="2600" dirty="0"/>
              <a:t>Per attivare il Diario è sufficiente richiedere l’attivazione aggiornamento Diario – vedi slide precedente.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028291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7C53A8-B5DF-4D48-89BB-3510B69BD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TIROCINI: Informazioni Pratiche</a:t>
            </a:r>
            <a:br>
              <a:rPr lang="it-IT" dirty="0"/>
            </a:br>
            <a:r>
              <a:rPr lang="it-IT" sz="2400" dirty="0"/>
              <a:t>Cosa fare se…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8C96A5-31CF-4D80-95B9-38B6078D1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1781176"/>
            <a:ext cx="8911687" cy="4876800"/>
          </a:xfrm>
        </p:spPr>
        <p:txBody>
          <a:bodyPr>
            <a:normAutofit fontScale="92500"/>
          </a:bodyPr>
          <a:lstStyle/>
          <a:p>
            <a:r>
              <a:rPr lang="it-IT" sz="2000" dirty="0">
                <a:solidFill>
                  <a:srgbClr val="FF0000"/>
                </a:solidFill>
              </a:rPr>
              <a:t>VOGLIO CHIUDERE PRIMA IL TIROCINIO: </a:t>
            </a:r>
          </a:p>
          <a:p>
            <a:pPr marL="0" indent="0" algn="just">
              <a:buNone/>
            </a:pPr>
            <a:r>
              <a:rPr lang="it-IT" sz="2000" dirty="0"/>
              <a:t>La Farmacia Ospitante, dovrà accedere al Portale di Alma Laurea e chiedere la chiusura anticipata del Tirocinio ed inserirne le motivazioni.</a:t>
            </a:r>
          </a:p>
          <a:p>
            <a:pPr algn="just"/>
            <a:r>
              <a:rPr lang="it-IT" sz="2000" dirty="0">
                <a:solidFill>
                  <a:srgbClr val="FF0000"/>
                </a:solidFill>
              </a:rPr>
              <a:t>VOGLIO CHIEDERE DI ALLUNGARE IL PERIODO DI TIROCINIO: </a:t>
            </a:r>
          </a:p>
          <a:p>
            <a:pPr marL="0" indent="0" algn="just">
              <a:buNone/>
            </a:pPr>
            <a:r>
              <a:rPr lang="it-IT" sz="2000" b="1" dirty="0"/>
              <a:t>La Farmacia Ospitante</a:t>
            </a:r>
            <a:r>
              <a:rPr lang="it-IT" sz="2000" dirty="0"/>
              <a:t>, dovrà accedere al Portale di Alma Laurea e chiedere la proroga del Tirocinio ed inserirne le motivazioni. </a:t>
            </a:r>
          </a:p>
          <a:p>
            <a:pPr marL="0" indent="0" algn="just">
              <a:buNone/>
            </a:pPr>
            <a:r>
              <a:rPr lang="it-IT" sz="2000" b="1" dirty="0"/>
              <a:t>Lo studente </a:t>
            </a:r>
            <a:r>
              <a:rPr lang="it-IT" sz="2000" dirty="0"/>
              <a:t>dovrà poi contattare l’ordine comunicando di aver modificato la durata del Tirocinio.</a:t>
            </a:r>
          </a:p>
          <a:p>
            <a:pPr algn="just"/>
            <a:r>
              <a:rPr lang="it-IT" sz="2000" dirty="0">
                <a:solidFill>
                  <a:srgbClr val="FF0000"/>
                </a:solidFill>
              </a:rPr>
              <a:t>HO PROBLEMATICHE IMPORTANTI RELATIVE AL TIROCINIO: </a:t>
            </a:r>
          </a:p>
          <a:p>
            <a:pPr marL="0" indent="0" algn="just">
              <a:buNone/>
            </a:pPr>
            <a:r>
              <a:rPr lang="it-IT" sz="2000" dirty="0"/>
              <a:t>Contatta in prima battuta il Tutor Universitario per cercare di dipanare la situazione, insieme eventualmente contatterete l’Ordine di Riferimento.</a:t>
            </a:r>
          </a:p>
          <a:p>
            <a:pPr algn="just"/>
            <a:r>
              <a:rPr lang="it-IT" sz="2000" dirty="0">
                <a:solidFill>
                  <a:srgbClr val="FF0000"/>
                </a:solidFill>
              </a:rPr>
              <a:t>HO DUBBI, QUESITI, DOMANDE DI VARIO TIPO SUL TIROCINIO: </a:t>
            </a:r>
          </a:p>
          <a:p>
            <a:pPr marL="0" indent="0" algn="just">
              <a:buNone/>
            </a:pPr>
            <a:r>
              <a:rPr lang="it-IT" sz="2000" dirty="0"/>
              <a:t>Aprire un Ticket. Vedi l’ultima Slide.</a:t>
            </a:r>
          </a:p>
        </p:txBody>
      </p:sp>
    </p:spTree>
    <p:extLst>
      <p:ext uri="{BB962C8B-B14F-4D97-AF65-F5344CB8AC3E}">
        <p14:creationId xmlns:p14="http://schemas.microsoft.com/office/powerpoint/2010/main" val="8739460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D3301C-C20A-424E-B896-1C5A51048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CONCLUSIONE DEL TIROCINIO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5C5846-9A91-4715-86CC-73F201CA6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190625"/>
            <a:ext cx="8915400" cy="6000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     </a:t>
            </a:r>
          </a:p>
          <a:p>
            <a:pPr marL="0" indent="0">
              <a:buNone/>
            </a:pPr>
            <a:r>
              <a:rPr lang="it-IT" sz="2400" dirty="0">
                <a:solidFill>
                  <a:srgbClr val="FF0000"/>
                </a:solidFill>
              </a:rPr>
              <a:t>    TUTOR DI FARMACIA:</a:t>
            </a:r>
          </a:p>
          <a:p>
            <a:r>
              <a:rPr lang="it-IT" sz="2400" dirty="0"/>
              <a:t>DEVE inserire il giudizio finale sulla attività svolta dal Tirocinante</a:t>
            </a:r>
          </a:p>
          <a:p>
            <a:r>
              <a:rPr lang="it-IT" sz="2400" dirty="0"/>
              <a:t>APPROVARE le ore inserite. </a:t>
            </a:r>
          </a:p>
          <a:p>
            <a:endParaRPr lang="it-IT" sz="2400" dirty="0"/>
          </a:p>
          <a:p>
            <a:pPr marL="0" indent="0">
              <a:buNone/>
            </a:pPr>
            <a:r>
              <a:rPr lang="it-IT" sz="2400" dirty="0"/>
              <a:t>     </a:t>
            </a:r>
            <a:r>
              <a:rPr lang="it-IT" sz="2400" dirty="0">
                <a:solidFill>
                  <a:srgbClr val="FF0000"/>
                </a:solidFill>
              </a:rPr>
              <a:t>RELAZIONI DI TIROCINIO:</a:t>
            </a:r>
          </a:p>
          <a:p>
            <a:r>
              <a:rPr lang="it-IT" sz="2400" dirty="0"/>
              <a:t>Lo studente, che effettua il tirocinio su più sedi dovrà comunque scrivere una sola relazione.</a:t>
            </a:r>
          </a:p>
          <a:p>
            <a:pPr marL="0" indent="0">
              <a:buNone/>
            </a:pPr>
            <a:r>
              <a:rPr lang="it-IT" sz="2000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9373372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09F75C-9E13-4812-A846-F3E0D9752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CONCLUSIONE DEL TIROCINIO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706EBB-5753-41EF-ADB5-CA783CF6F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38275"/>
            <a:ext cx="8915400" cy="47956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2000" dirty="0">
                <a:solidFill>
                  <a:srgbClr val="FF0000"/>
                </a:solidFill>
              </a:rPr>
              <a:t>ITER DI CHIUSURA DEL DIARIO: </a:t>
            </a:r>
          </a:p>
          <a:p>
            <a:pPr marL="0" indent="0">
              <a:buNone/>
            </a:pPr>
            <a:r>
              <a:rPr lang="it-IT" sz="2000" dirty="0"/>
              <a:t>Il libretto verrà chiuso al raggiungimento dei 30 CFU con una pratica di almeno 6 mesi e di almeno 900 ore. </a:t>
            </a:r>
          </a:p>
          <a:p>
            <a:pPr algn="just">
              <a:buFont typeface="Wingdings 3" panose="05040102010807070707" pitchFamily="18" charset="2"/>
              <a:buChar char=""/>
            </a:pPr>
            <a:r>
              <a:rPr lang="it-IT" sz="2000" dirty="0"/>
              <a:t>Approvazione da parte della Farmacia;</a:t>
            </a:r>
          </a:p>
          <a:p>
            <a:pPr algn="just">
              <a:buFont typeface="Wingdings 3" panose="05040102010807070707" pitchFamily="18" charset="2"/>
              <a:buChar char=""/>
            </a:pPr>
            <a:r>
              <a:rPr lang="it-IT" sz="2000" dirty="0"/>
              <a:t>Invio automatico al Tutor Universitario;  </a:t>
            </a:r>
          </a:p>
          <a:p>
            <a:pPr marL="0" indent="0" algn="just">
              <a:buNone/>
            </a:pPr>
            <a:r>
              <a:rPr lang="it-IT" sz="2000" b="1" dirty="0"/>
              <a:t>!!!! Una volta inviato al Tutor Universitario il Diario non sarà più modificabile, ma solo consultabile !!!!</a:t>
            </a:r>
          </a:p>
          <a:p>
            <a:pPr algn="just">
              <a:buFont typeface="Wingdings 3" panose="05040102010807070707" pitchFamily="18" charset="2"/>
              <a:buChar char=""/>
            </a:pPr>
            <a:r>
              <a:rPr lang="it-IT" sz="2000" dirty="0"/>
              <a:t>Verifica relazioni da parte del Tutor accademico (la richiesta di eventuali modifiche verrà segnalata con apposita notifica tramite il portale on-line del Diario)</a:t>
            </a:r>
          </a:p>
          <a:p>
            <a:pPr algn="just">
              <a:buFont typeface="Wingdings 3" panose="05040102010807070707" pitchFamily="18" charset="2"/>
              <a:buChar char=""/>
            </a:pPr>
            <a:r>
              <a:rPr lang="it-IT" sz="2000" dirty="0"/>
              <a:t>Approvazione del tutor universitario;</a:t>
            </a:r>
          </a:p>
          <a:p>
            <a:pPr algn="just">
              <a:buFont typeface="Wingdings 3" panose="05040102010807070707" pitchFamily="18" charset="2"/>
              <a:buChar char=""/>
            </a:pPr>
            <a:r>
              <a:rPr lang="it-IT" sz="2000" dirty="0"/>
              <a:t>Invio automatico all’ordine dei Farmacisti per esser firmato;</a:t>
            </a:r>
          </a:p>
          <a:p>
            <a:pPr algn="just">
              <a:buFont typeface="Wingdings 3" panose="05040102010807070707" pitchFamily="18" charset="2"/>
              <a:buChar char=""/>
            </a:pPr>
            <a:r>
              <a:rPr lang="it-IT" sz="2000" dirty="0"/>
              <a:t>Invio automatico al Responsabile dei tirocini di Ateneo per esser Firmato.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45147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6E0FB1-C6EE-40A1-A2AA-811DB02CD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REGISTRAZIONE TIROCINIO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3106C8-E07E-4E03-8732-8EE694D1E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/>
              <a:t>Il Tirocinio verrà verbalizzato solo a seguito del superamento della PPV, che si terrà circa 2 mesi prima della Laurea.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>
                <a:solidFill>
                  <a:srgbClr val="FF0000"/>
                </a:solidFill>
              </a:rPr>
              <a:t>PPV:</a:t>
            </a:r>
          </a:p>
          <a:p>
            <a:pPr marL="0" indent="0" algn="just">
              <a:buNone/>
            </a:pPr>
            <a:r>
              <a:rPr lang="it-IT" sz="2400" dirty="0"/>
              <a:t>La Prova Pratico Valutativa, verterà principalmente su ciò che è stato svolto durante il Tirocinio, partendo dalle relazioni caricate.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69176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FFAB85-6A20-4129-AEEB-D7445D9B4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9865"/>
          </a:xfrm>
        </p:spPr>
        <p:txBody>
          <a:bodyPr/>
          <a:lstStyle/>
          <a:p>
            <a:r>
              <a:rPr lang="it-IT" dirty="0"/>
              <a:t>PER INFORMAZIONI APRIRE UN TICKET: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1FD07E-49C4-47C4-B9EF-D997C1501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95425"/>
            <a:ext cx="8915400" cy="4415797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Per aprire un Ticket:</a:t>
            </a:r>
          </a:p>
          <a:p>
            <a:pPr marL="0" indent="0" algn="just">
              <a:buNone/>
            </a:pPr>
            <a:r>
              <a:rPr lang="it-IT" dirty="0"/>
              <a:t>LINK: </a:t>
            </a:r>
            <a:r>
              <a:rPr lang="it-IT" dirty="0">
                <a:hlinkClick r:id="rId2"/>
              </a:rPr>
              <a:t>https://www.unibs.it/it/infostudente</a:t>
            </a:r>
            <a:r>
              <a:rPr lang="it-IT" dirty="0"/>
              <a:t> </a:t>
            </a:r>
          </a:p>
          <a:p>
            <a:pPr marL="0" indent="0" algn="just">
              <a:buNone/>
            </a:pPr>
            <a:r>
              <a:rPr lang="it-IT" dirty="0"/>
              <a:t>PERCORSO: Tirocini e Placement → Tirocinio Curriculare → Farmacia.</a:t>
            </a:r>
          </a:p>
          <a:p>
            <a:pPr marL="0" indent="0" algn="just">
              <a:buNone/>
            </a:pPr>
            <a:r>
              <a:rPr lang="it-IT" dirty="0"/>
              <a:t>MOTIVAZIONI:</a:t>
            </a:r>
          </a:p>
          <a:p>
            <a:pPr algn="just">
              <a:buFontTx/>
              <a:buChar char="-"/>
            </a:pPr>
            <a:r>
              <a:rPr lang="it-IT" dirty="0"/>
              <a:t>Apportare delle modifiche al Progetto Formativo;</a:t>
            </a:r>
          </a:p>
          <a:p>
            <a:pPr algn="just">
              <a:buFontTx/>
              <a:buChar char="-"/>
            </a:pPr>
            <a:r>
              <a:rPr lang="it-IT" dirty="0"/>
              <a:t>Quesiti vari.</a:t>
            </a:r>
          </a:p>
          <a:p>
            <a:pPr algn="just">
              <a:buFontTx/>
              <a:buChar char="-"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Si ricorda allo studente che il Progetto Formativo può esser Modificato a Interrotto solo in casi eccezionali.  Si raccomanda, al momento dell’avvio del Tirocinio, di verificare la concomitanza di eventuali scadenze di consegna, come quella della domanda di laurea.</a:t>
            </a:r>
          </a:p>
        </p:txBody>
      </p:sp>
    </p:spTree>
    <p:extLst>
      <p:ext uri="{BB962C8B-B14F-4D97-AF65-F5344CB8AC3E}">
        <p14:creationId xmlns:p14="http://schemas.microsoft.com/office/powerpoint/2010/main" val="838232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0C67BD-DC63-47B2-9B93-2648BD55E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TIROCINIO:</a:t>
            </a:r>
            <a:br>
              <a:rPr lang="it-IT" dirty="0"/>
            </a:br>
            <a:r>
              <a:rPr lang="it-IT" sz="2400" dirty="0"/>
              <a:t>Caratteristiche generali.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5E8EC8-FFCB-43D4-B4FC-AC9F655EE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DURATA MINIMA: 6 mesi;</a:t>
            </a:r>
          </a:p>
          <a:p>
            <a:pPr algn="just"/>
            <a:r>
              <a:rPr lang="it-IT" sz="2400" dirty="0"/>
              <a:t>ORE DA SVOLGERE MINIME: 900 ore (30 CFU);</a:t>
            </a:r>
          </a:p>
          <a:p>
            <a:pPr algn="just"/>
            <a:r>
              <a:rPr lang="it-IT" sz="2400" dirty="0"/>
              <a:t>NUMERO SEDI: Massimo 3 sedi diverse;</a:t>
            </a:r>
          </a:p>
          <a:p>
            <a:pPr algn="just"/>
            <a:r>
              <a:rPr lang="it-IT" sz="2400" dirty="0"/>
              <a:t>FARMACIE OSPEDALIERE: Si può svolgere il Tirocinio presso le Farmacie Ospedaliere per un Massimo 450 ore (15 CFU);</a:t>
            </a:r>
          </a:p>
          <a:p>
            <a:pPr algn="just"/>
            <a:r>
              <a:rPr lang="it-IT" sz="2400" dirty="0"/>
              <a:t>DURATA MASSIMA: Deve essere chiuso (relazioni comprese) entro 24 mesi dall’avvio del Tirocinio.</a:t>
            </a:r>
          </a:p>
        </p:txBody>
      </p:sp>
    </p:spTree>
    <p:extLst>
      <p:ext uri="{BB962C8B-B14F-4D97-AF65-F5344CB8AC3E}">
        <p14:creationId xmlns:p14="http://schemas.microsoft.com/office/powerpoint/2010/main" val="327581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C60BB6-117F-4F8C-9610-31D92DD6F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TIROCINIO:</a:t>
            </a:r>
            <a:br>
              <a:rPr lang="it-IT" dirty="0"/>
            </a:br>
            <a:r>
              <a:rPr lang="it-IT" sz="2700" dirty="0"/>
              <a:t>Caratteristiche generali: Posso svolgere il TPV all’estero?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BC5F0E-7907-4DD5-AC7B-BDEB33C66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8275" y="1704975"/>
            <a:ext cx="10553699" cy="475297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400" dirty="0"/>
              <a:t>La normativa prevede che:</a:t>
            </a:r>
          </a:p>
          <a:p>
            <a:pPr algn="just"/>
            <a:r>
              <a:rPr lang="it-IT" sz="2400" b="0" i="0" u="none" strike="noStrike" baseline="0" dirty="0"/>
              <a:t>Il tirocinio può essere svolto presso farmacie site in </a:t>
            </a:r>
            <a:r>
              <a:rPr lang="it-IT" sz="2400" b="1" i="0" u="none" strike="noStrike" baseline="0" dirty="0"/>
              <a:t>Paesi dell’Unione Europea per un periodo non superiore a 4 mesi</a:t>
            </a:r>
            <a:r>
              <a:rPr lang="it-IT" sz="2400" b="0" i="0" u="none" strike="noStrike" baseline="0" dirty="0"/>
              <a:t> (500 ore o 450 se farmacia ospedaliera).</a:t>
            </a:r>
          </a:p>
          <a:p>
            <a:pPr algn="just"/>
            <a:r>
              <a:rPr lang="it-IT" sz="2400" b="0" i="0" u="none" strike="noStrike" baseline="0" dirty="0"/>
              <a:t>Lo svolgimento del tirocinio all’estero nell’ambito di programmi di scambio con altre Università (Socrates/Erasmus) deve essere preventivamente autorizzato dal competente organo didattico sentito l’Ordine Professionale della Provincia nella quale ha sede la medesima Università.</a:t>
            </a:r>
          </a:p>
          <a:p>
            <a:pPr algn="just"/>
            <a:r>
              <a:rPr lang="it-IT" sz="2400" b="0" i="0" u="none" strike="noStrike" baseline="0" dirty="0"/>
              <a:t>Il referente estero dovrà utilizzare il Diario di tirocinio e scriverà il giudizio in lingua inglese.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451670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214ADB-5B03-445D-B39D-98E45DACA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STUDENTI: Registrazione sul Portale Alma Laurea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DE941B-BB45-41D4-BF89-5C60F5960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pPr marL="0" indent="0" algn="ctr">
              <a:buNone/>
            </a:pPr>
            <a:r>
              <a:rPr lang="it-IT" sz="2400" dirty="0">
                <a:solidFill>
                  <a:srgbClr val="FF0000"/>
                </a:solidFill>
              </a:rPr>
              <a:t>La registrazione dello studente in Alma Laurea: </a:t>
            </a:r>
          </a:p>
          <a:p>
            <a:pPr marL="0" indent="0" algn="ctr">
              <a:buNone/>
            </a:pPr>
            <a:r>
              <a:rPr lang="it-IT" sz="2400" dirty="0">
                <a:solidFill>
                  <a:srgbClr val="FF0000"/>
                </a:solidFill>
              </a:rPr>
              <a:t>E’ OBBLIGATORIA!!</a:t>
            </a:r>
          </a:p>
          <a:p>
            <a:pPr marL="0" indent="0" algn="just">
              <a:buNone/>
            </a:pPr>
            <a:r>
              <a:rPr lang="it-IT" sz="2400" dirty="0"/>
              <a:t>La registrazione va effettuata dallo studente:</a:t>
            </a:r>
          </a:p>
          <a:p>
            <a:pPr marL="0" indent="0" algn="just">
              <a:buNone/>
            </a:pPr>
            <a:r>
              <a:rPr lang="it-IT" sz="2400" dirty="0"/>
              <a:t>Accedere in ESSE3 nella propria area personale (Intranet di ATENEO – Cliccare Alma Laurea).</a:t>
            </a:r>
          </a:p>
          <a:p>
            <a:pPr marL="0" indent="0" algn="just">
              <a:buNone/>
            </a:pPr>
            <a:r>
              <a:rPr lang="it-IT" sz="2400" dirty="0">
                <a:solidFill>
                  <a:srgbClr val="FF0000"/>
                </a:solidFill>
              </a:rPr>
              <a:t>!!!! </a:t>
            </a:r>
            <a:r>
              <a:rPr lang="it-IT" sz="2400" dirty="0"/>
              <a:t>SEGUIRE LA PROCEDURA INDICATA DAL SISTEMA E AUTORIZZARE LA VISIBILITA’ DEI PROPRIO DATI (C.V.). </a:t>
            </a:r>
            <a:r>
              <a:rPr lang="it-IT" sz="2400" dirty="0">
                <a:solidFill>
                  <a:srgbClr val="FF0000"/>
                </a:solidFill>
              </a:rPr>
              <a:t>!!!!</a:t>
            </a:r>
          </a:p>
        </p:txBody>
      </p:sp>
    </p:spTree>
    <p:extLst>
      <p:ext uri="{BB962C8B-B14F-4D97-AF65-F5344CB8AC3E}">
        <p14:creationId xmlns:p14="http://schemas.microsoft.com/office/powerpoint/2010/main" val="1727609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BD3FB6-CB5A-4656-8704-C2B507F94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STUDENTI: Individuazione azienda ospitante (Farmacia)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DA76CB-954F-475A-9ADC-BC7AFD89E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/>
              <a:t>Il </a:t>
            </a:r>
            <a:r>
              <a:rPr lang="it-IT" sz="2400" dirty="0">
                <a:solidFill>
                  <a:srgbClr val="FF0000"/>
                </a:solidFill>
              </a:rPr>
              <a:t>TIROCINANTE</a:t>
            </a:r>
            <a:r>
              <a:rPr lang="it-IT" sz="2400" dirty="0"/>
              <a:t> deve individuare una Farmacia disposta ad ospitarlo, che sia autorizzata dall’Ordine. </a:t>
            </a:r>
          </a:p>
          <a:p>
            <a:pPr marL="0" indent="0" algn="just">
              <a:buNone/>
            </a:pPr>
            <a:r>
              <a:rPr lang="it-IT" sz="2400" dirty="0"/>
              <a:t>(Al momento della richiesta di accoglimento di tirocinio, chiedere espressamente alla Farmacia ospitante se è già stata autorizzata dall’ordine dei Farmacisti della Provincia di riferimento.)</a:t>
            </a:r>
          </a:p>
          <a:p>
            <a:pPr marL="0" indent="0" algn="just">
              <a:buNone/>
            </a:pPr>
            <a:r>
              <a:rPr lang="it-IT" sz="2400" dirty="0"/>
              <a:t>L’elenco aggiornato delle Farmacie autorizzate è disponibile sul sito dell’Ordine al seguente indirizzo: </a:t>
            </a:r>
          </a:p>
          <a:p>
            <a:pPr marL="0" indent="0" algn="just">
              <a:buNone/>
            </a:pPr>
            <a:r>
              <a:rPr lang="it-IT" sz="2400" dirty="0">
                <a:hlinkClick r:id="rId2"/>
              </a:rPr>
              <a:t>https://www.librettotirocinio.it/farmacie-autorizzate.html</a:t>
            </a:r>
            <a:r>
              <a:rPr lang="it-IT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3027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0F35F2-53D8-447D-9056-C2D1C79C4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FARMACIE OSPITANTI: Obblighi e Doveri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7D0167-EDBD-4E6B-9123-505DA19AE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828800"/>
            <a:ext cx="8915400" cy="3777622"/>
          </a:xfrm>
        </p:spPr>
        <p:txBody>
          <a:bodyPr>
            <a:noAutofit/>
          </a:bodyPr>
          <a:lstStyle/>
          <a:p>
            <a:pPr algn="just"/>
            <a:r>
              <a:rPr lang="it-IT" sz="2400" dirty="0">
                <a:solidFill>
                  <a:schemeClr val="tx1"/>
                </a:solidFill>
              </a:rPr>
              <a:t>Registrazione al Portale Almalaurea di UNIBS (</a:t>
            </a:r>
            <a:r>
              <a:rPr lang="it-IT" dirty="0">
                <a:solidFill>
                  <a:schemeClr val="tx1"/>
                </a:solidFill>
                <a:hlinkClick r:id="rId2"/>
              </a:rPr>
              <a:t>https://www.unibs.it/it/info/enti-e-aziende/portale-almalaurea-placement-e-tirocini</a:t>
            </a:r>
            <a:r>
              <a:rPr lang="it-IT" sz="2400" dirty="0">
                <a:solidFill>
                  <a:schemeClr val="tx1"/>
                </a:solidFill>
              </a:rPr>
              <a:t>);</a:t>
            </a:r>
          </a:p>
          <a:p>
            <a:pPr algn="just"/>
            <a:r>
              <a:rPr lang="it-IT" sz="2400" dirty="0"/>
              <a:t>Avere l’autorizzazione dall’Ordine provinciale di riferimento ad ospitare i Tirocinanti. (</a:t>
            </a:r>
            <a:r>
              <a:rPr lang="it-IT" dirty="0"/>
              <a:t>Vedasi il seguente Link:  </a:t>
            </a:r>
            <a:r>
              <a:rPr lang="it-IT" dirty="0">
                <a:hlinkClick r:id="rId3"/>
              </a:rPr>
              <a:t>https://www.ordinifarmacistilombardia.it/studente/tirocinio/richiesta_autorizzazione_farmacie.html</a:t>
            </a:r>
            <a:r>
              <a:rPr lang="it-IT" sz="2400" dirty="0"/>
              <a:t>.);</a:t>
            </a:r>
          </a:p>
          <a:p>
            <a:pPr algn="just"/>
            <a:r>
              <a:rPr lang="it-IT" sz="2400" dirty="0"/>
              <a:t>Aderire nel portale Almalaurea alla Convenzione denominata: «</a:t>
            </a:r>
            <a:r>
              <a:rPr lang="it-IT" sz="24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Convenzione con la Federazione degli Ordini dei Farmacisti della Lombardia - Solo curricolari - (13/06/2024 - 12/06/2029)</a:t>
            </a:r>
            <a:r>
              <a:rPr lang="it-IT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93902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D5DBDE-60BC-41AE-A0A8-DF3B6AECB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FARMACIE OSPITANTI: Obblighi e Doveri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D3C85FEF-9B00-4B74-949D-6ABA12FD3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5413" y="828674"/>
            <a:ext cx="8915400" cy="464820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it-IT" sz="1600" b="1" dirty="0"/>
          </a:p>
          <a:p>
            <a:pPr marL="0" indent="0">
              <a:buNone/>
            </a:pPr>
            <a:r>
              <a:rPr lang="it-IT" sz="1600" b="1" dirty="0"/>
              <a:t>ISTRUZIONI per richiedere l’attivazione della convenzione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1600" dirty="0"/>
              <a:t>Accedere al Portale Almalaurea </a:t>
            </a:r>
            <a:r>
              <a:rPr lang="it-IT" sz="1600" dirty="0" err="1"/>
              <a:t>Unibs</a:t>
            </a:r>
            <a:r>
              <a:rPr lang="it-IT" sz="1600" dirty="0"/>
              <a:t> con le credenziali;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1600" dirty="0"/>
              <a:t>Nel menù «Tirocini e Convenzioni» cliccare su «Convenzioni» e comparirà la pagina «Gestione Convenzioni»;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1600" dirty="0"/>
              <a:t>Cliccare «INSERISCI NUOVA CONVENZIONE»;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1600" dirty="0"/>
              <a:t>Nella sezione «Tipo Convenzione» selezionare «Per associazioni di categorie e per aziende associate»;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1600" dirty="0"/>
              <a:t>Nella sezione «Lista convenzioni per associazioni» selezionare «Convenzione </a:t>
            </a:r>
            <a:r>
              <a:rPr lang="it-IT" sz="1600" b="1" i="1" u="sng" dirty="0"/>
              <a:t>con la </a:t>
            </a:r>
            <a:r>
              <a:rPr lang="it-IT" sz="1600" dirty="0"/>
              <a:t>Federazione degli Ordini dei Farmacisti della Lombardia» (mi raccomando selezionare quella con scritto </a:t>
            </a:r>
            <a:r>
              <a:rPr lang="it-IT" sz="1600" b="1" i="1" u="sng" dirty="0"/>
              <a:t>CON LA</a:t>
            </a:r>
            <a:r>
              <a:rPr lang="it-IT" sz="1600" dirty="0"/>
              <a:t> in quanto è quella nuova con scadenza 2029);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1600" dirty="0"/>
              <a:t>Compilare tutti i dati richiesti;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1600" dirty="0"/>
              <a:t>Cliccare su «Salva».</a:t>
            </a:r>
          </a:p>
          <a:p>
            <a:pPr marL="457200" indent="-457200">
              <a:buFont typeface="+mj-lt"/>
              <a:buAutoNum type="arabicPeriod"/>
            </a:pPr>
            <a:endParaRPr lang="it-IT" sz="1600" dirty="0"/>
          </a:p>
          <a:p>
            <a:pPr marL="457200" indent="-457200">
              <a:buFont typeface="+mj-lt"/>
              <a:buAutoNum type="arabicPeriod"/>
            </a:pPr>
            <a:endParaRPr lang="it-IT" sz="1600" dirty="0"/>
          </a:p>
          <a:p>
            <a:pPr marL="0" indent="0">
              <a:buNone/>
            </a:pP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3184702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16E4C5-BD16-430F-9838-2143B8097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TUTOR UNIVERSITARIO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00A292-C955-4A01-9B76-FB85814F0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638300"/>
            <a:ext cx="8915400" cy="42672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sz="2400" dirty="0"/>
              <a:t>A seguito dell’acquisizione dei requisiti per l’avvio del Tirocinio, la segreteria abbinerà d’ufficio il Tutor Universitario.</a:t>
            </a:r>
          </a:p>
          <a:p>
            <a:pPr marL="0" indent="0" algn="just">
              <a:buNone/>
            </a:pPr>
            <a:r>
              <a:rPr lang="it-IT" sz="2400" dirty="0"/>
              <a:t>Al raggiungimento dell’acquisizione dei requisiti, una volta pronti ad avviare la procedura si prega chiedere l’assegnazione del Tutor Universitario tramite Ticket accessibile alla pagina:</a:t>
            </a:r>
          </a:p>
          <a:p>
            <a:pPr marL="0" indent="0" algn="just">
              <a:buNone/>
            </a:pPr>
            <a:r>
              <a:rPr lang="it-IT" sz="2400" dirty="0">
                <a:hlinkClick r:id="rId2"/>
              </a:rPr>
              <a:t>https://www.unibs.it/it/infostudente</a:t>
            </a:r>
            <a:r>
              <a:rPr lang="it-IT" sz="2400" dirty="0"/>
              <a:t> (Tirocini e Placement → Tirocinio Curriculare → Farmacia), richiedendo l’assegnazione del Tutor Universitario.</a:t>
            </a:r>
          </a:p>
          <a:p>
            <a:pPr marL="0" indent="0" algn="just">
              <a:buNone/>
            </a:pPr>
            <a:r>
              <a:rPr lang="it-IT" sz="2400" dirty="0"/>
              <a:t>Nel Ticket specificare se si ha intenzione di svolgere parte del Tirocinio all’estero.</a:t>
            </a:r>
          </a:p>
        </p:txBody>
      </p:sp>
    </p:spTree>
    <p:extLst>
      <p:ext uri="{BB962C8B-B14F-4D97-AF65-F5344CB8AC3E}">
        <p14:creationId xmlns:p14="http://schemas.microsoft.com/office/powerpoint/2010/main" val="2576245958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896</TotalTime>
  <Words>2094</Words>
  <Application>Microsoft Office PowerPoint</Application>
  <PresentationFormat>Widescreen</PresentationFormat>
  <Paragraphs>171</Paragraphs>
  <Slides>26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1" baseType="lpstr">
      <vt:lpstr>Arial</vt:lpstr>
      <vt:lpstr>Century Gothic</vt:lpstr>
      <vt:lpstr>Open Sans</vt:lpstr>
      <vt:lpstr>Wingdings 3</vt:lpstr>
      <vt:lpstr>Filo</vt:lpstr>
      <vt:lpstr>TIROCINI FARMACIA</vt:lpstr>
      <vt:lpstr>STUDENTI: Requisiti per l’avvio dei Tirocini</vt:lpstr>
      <vt:lpstr>TIROCINIO: Caratteristiche generali.</vt:lpstr>
      <vt:lpstr>TIROCINIO: Caratteristiche generali: Posso svolgere il TPV all’estero?</vt:lpstr>
      <vt:lpstr>STUDENTI: Registrazione sul Portale Alma Laurea</vt:lpstr>
      <vt:lpstr>STUDENTI: Individuazione azienda ospitante (Farmacia)</vt:lpstr>
      <vt:lpstr>FARMACIE OSPITANTI: Obblighi e Doveri</vt:lpstr>
      <vt:lpstr>FARMACIE OSPITANTI: Obblighi e Doveri</vt:lpstr>
      <vt:lpstr>TUTOR UNIVERSITARIO</vt:lpstr>
      <vt:lpstr>STUDENTI: Corsi Sicurezza Si fa riferimento alla normativa sulla salute e sicurezza sui luoghi di lavoro a cui anche i tirocinanti si devono allineare.</vt:lpstr>
      <vt:lpstr>STUDENTI: Corso Sicurezza Specifico  Si fa riferimento alla normativa sulla salute e sicurezza sui luoghi di lavoro a cui anche i tirocinanti si devono allineare. </vt:lpstr>
      <vt:lpstr>FARMACIE OSPITANTI: Corsi Sicurezza Si fa riferimento alla normativa sulla salute e sicurezza sui luoghi di lavoro a cui anche i tirocinanti si devono allineare. </vt:lpstr>
      <vt:lpstr>FARMACIE OSPITANTI e STUDENTI  Progetto Formativo</vt:lpstr>
      <vt:lpstr>FARMACIE OSPITANTI e STUDENTI  Progetto Formativo</vt:lpstr>
      <vt:lpstr>FARMACIE OSPITANTI e STUDENTI  Progetto Formativo</vt:lpstr>
      <vt:lpstr>SEGRETERIA DIDATTICA Verifica che:</vt:lpstr>
      <vt:lpstr>SEGRETERIA DIDATTICA Avvio Tirocinio</vt:lpstr>
      <vt:lpstr>STUDENTE Avvio Tirocinio</vt:lpstr>
      <vt:lpstr>DIARIO DEL TIROCINANTE</vt:lpstr>
      <vt:lpstr>DIARIO DEL TIROCINANTE</vt:lpstr>
      <vt:lpstr>DIARIO DEL TIROCINANTE</vt:lpstr>
      <vt:lpstr>TIROCINI: Informazioni Pratiche Cosa fare se…</vt:lpstr>
      <vt:lpstr>CONCLUSIONE DEL TIROCINIO</vt:lpstr>
      <vt:lpstr>CONCLUSIONE DEL TIROCINIO</vt:lpstr>
      <vt:lpstr>REGISTRAZIONE TIROCINIO</vt:lpstr>
      <vt:lpstr>PER INFORMAZIONI APRIRE UN TICKET: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TIROCINI FARMACIA</dc:title>
  <dc:creator>Enrica RIVETTI</dc:creator>
  <cp:lastModifiedBy>Enrica RIVETTI</cp:lastModifiedBy>
  <cp:revision>58</cp:revision>
  <dcterms:created xsi:type="dcterms:W3CDTF">2025-01-09T09:20:38Z</dcterms:created>
  <dcterms:modified xsi:type="dcterms:W3CDTF">2026-02-05T14:56:20Z</dcterms:modified>
</cp:coreProperties>
</file>